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  <p:bold r:id="rId13"/>
    </p:embeddedFont>
    <p:embeddedFont>
      <p:font typeface="Dynamo Bold" panose="020B0604020202020204" charset="0"/>
      <p:regular r:id="rId14"/>
      <p:bold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  <p:bold r:id="rId18"/>
    </p:embeddedFont>
    <p:embeddedFont>
      <p:font typeface="Garet Heavy" panose="020B060402020202020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NESH YALAGONDAHALLI SREENATH" userId="88ea34b7-2414-4677-ace8-c68c2f959d89" providerId="ADAL" clId="{2B82C238-C67B-6A4D-AF64-4FD0DC12104A}"/>
    <pc:docChg chg="custSel addSld delSld modSld">
      <pc:chgData name="VIGNESH YALAGONDAHALLI SREENATH" userId="88ea34b7-2414-4677-ace8-c68c2f959d89" providerId="ADAL" clId="{2B82C238-C67B-6A4D-AF64-4FD0DC12104A}" dt="2024-02-27T19:36:48.498" v="416" actId="14100"/>
      <pc:docMkLst>
        <pc:docMk/>
      </pc:docMkLst>
      <pc:sldChg chg="modSp mod">
        <pc:chgData name="VIGNESH YALAGONDAHALLI SREENATH" userId="88ea34b7-2414-4677-ace8-c68c2f959d89" providerId="ADAL" clId="{2B82C238-C67B-6A4D-AF64-4FD0DC12104A}" dt="2024-02-27T19:30:06.226" v="412" actId="14100"/>
        <pc:sldMkLst>
          <pc:docMk/>
          <pc:sldMk cId="0" sldId="256"/>
        </pc:sldMkLst>
        <pc:spChg chg="mod">
          <ac:chgData name="VIGNESH YALAGONDAHALLI SREENATH" userId="88ea34b7-2414-4677-ace8-c68c2f959d89" providerId="ADAL" clId="{2B82C238-C67B-6A4D-AF64-4FD0DC12104A}" dt="2024-02-27T13:24:53.405" v="5" actId="1037"/>
          <ac:spMkLst>
            <pc:docMk/>
            <pc:sldMk cId="0" sldId="256"/>
            <ac:spMk id="7" creationId="{00000000-0000-0000-0000-000000000000}"/>
          </ac:spMkLst>
        </pc:spChg>
        <pc:spChg chg="mod">
          <ac:chgData name="VIGNESH YALAGONDAHALLI SREENATH" userId="88ea34b7-2414-4677-ace8-c68c2f959d89" providerId="ADAL" clId="{2B82C238-C67B-6A4D-AF64-4FD0DC12104A}" dt="2024-02-27T19:30:06.226" v="412" actId="14100"/>
          <ac:spMkLst>
            <pc:docMk/>
            <pc:sldMk cId="0" sldId="256"/>
            <ac:spMk id="9" creationId="{00000000-0000-0000-0000-000000000000}"/>
          </ac:spMkLst>
        </pc:spChg>
        <pc:spChg chg="mod">
          <ac:chgData name="VIGNESH YALAGONDAHALLI SREENATH" userId="88ea34b7-2414-4677-ace8-c68c2f959d89" providerId="ADAL" clId="{2B82C238-C67B-6A4D-AF64-4FD0DC12104A}" dt="2024-02-27T19:25:42.598" v="350" actId="1076"/>
          <ac:spMkLst>
            <pc:docMk/>
            <pc:sldMk cId="0" sldId="256"/>
            <ac:spMk id="10" creationId="{00000000-0000-0000-0000-000000000000}"/>
          </ac:spMkLst>
        </pc:spChg>
        <pc:spChg chg="mod">
          <ac:chgData name="VIGNESH YALAGONDAHALLI SREENATH" userId="88ea34b7-2414-4677-ace8-c68c2f959d89" providerId="ADAL" clId="{2B82C238-C67B-6A4D-AF64-4FD0DC12104A}" dt="2024-02-27T19:26:12.414" v="356" actId="1038"/>
          <ac:spMkLst>
            <pc:docMk/>
            <pc:sldMk cId="0" sldId="256"/>
            <ac:spMk id="11" creationId="{00000000-0000-0000-0000-000000000000}"/>
          </ac:spMkLst>
        </pc:spChg>
        <pc:spChg chg="mod">
          <ac:chgData name="VIGNESH YALAGONDAHALLI SREENATH" userId="88ea34b7-2414-4677-ace8-c68c2f959d89" providerId="ADAL" clId="{2B82C238-C67B-6A4D-AF64-4FD0DC12104A}" dt="2024-02-27T18:06:56.139" v="17" actId="1038"/>
          <ac:spMkLst>
            <pc:docMk/>
            <pc:sldMk cId="0" sldId="256"/>
            <ac:spMk id="12" creationId="{00000000-0000-0000-0000-000000000000}"/>
          </ac:spMkLst>
        </pc:spChg>
      </pc:sldChg>
      <pc:sldChg chg="del">
        <pc:chgData name="VIGNESH YALAGONDAHALLI SREENATH" userId="88ea34b7-2414-4677-ace8-c68c2f959d89" providerId="ADAL" clId="{2B82C238-C67B-6A4D-AF64-4FD0DC12104A}" dt="2024-02-27T19:13:30.376" v="204" actId="2696"/>
        <pc:sldMkLst>
          <pc:docMk/>
          <pc:sldMk cId="0" sldId="257"/>
        </pc:sldMkLst>
      </pc:sldChg>
      <pc:sldChg chg="modSp mod modTransition">
        <pc:chgData name="VIGNESH YALAGONDAHALLI SREENATH" userId="88ea34b7-2414-4677-ace8-c68c2f959d89" providerId="ADAL" clId="{2B82C238-C67B-6A4D-AF64-4FD0DC12104A}" dt="2024-02-27T19:15:30.247" v="215"/>
        <pc:sldMkLst>
          <pc:docMk/>
          <pc:sldMk cId="0" sldId="258"/>
        </pc:sldMkLst>
        <pc:grpChg chg="mod">
          <ac:chgData name="VIGNESH YALAGONDAHALLI SREENATH" userId="88ea34b7-2414-4677-ace8-c68c2f959d89" providerId="ADAL" clId="{2B82C238-C67B-6A4D-AF64-4FD0DC12104A}" dt="2024-02-27T18:09:43.163" v="40" actId="1076"/>
          <ac:grpSpMkLst>
            <pc:docMk/>
            <pc:sldMk cId="0" sldId="258"/>
            <ac:grpSpMk id="8" creationId="{00000000-0000-0000-0000-000000000000}"/>
          </ac:grpSpMkLst>
        </pc:grpChg>
      </pc:sldChg>
      <pc:sldChg chg="modSp mod modTransition">
        <pc:chgData name="VIGNESH YALAGONDAHALLI SREENATH" userId="88ea34b7-2414-4677-ace8-c68c2f959d89" providerId="ADAL" clId="{2B82C238-C67B-6A4D-AF64-4FD0DC12104A}" dt="2024-02-27T19:36:48.498" v="416" actId="14100"/>
        <pc:sldMkLst>
          <pc:docMk/>
          <pc:sldMk cId="0" sldId="259"/>
        </pc:sldMkLst>
        <pc:picChg chg="mod">
          <ac:chgData name="VIGNESH YALAGONDAHALLI SREENATH" userId="88ea34b7-2414-4677-ace8-c68c2f959d89" providerId="ADAL" clId="{2B82C238-C67B-6A4D-AF64-4FD0DC12104A}" dt="2024-02-27T19:36:48.498" v="416" actId="14100"/>
          <ac:picMkLst>
            <pc:docMk/>
            <pc:sldMk cId="0" sldId="259"/>
            <ac:picMk id="222" creationId="{78F16EAB-F259-4AC2-760A-B7699CFECA3B}"/>
          </ac:picMkLst>
        </pc:picChg>
      </pc:sldChg>
      <pc:sldChg chg="addSp delSp modSp mod">
        <pc:chgData name="VIGNESH YALAGONDAHALLI SREENATH" userId="88ea34b7-2414-4677-ace8-c68c2f959d89" providerId="ADAL" clId="{2B82C238-C67B-6A4D-AF64-4FD0DC12104A}" dt="2024-02-27T19:18:21.404" v="231" actId="478"/>
        <pc:sldMkLst>
          <pc:docMk/>
          <pc:sldMk cId="0" sldId="261"/>
        </pc:sldMkLst>
        <pc:spChg chg="add del mod">
          <ac:chgData name="VIGNESH YALAGONDAHALLI SREENATH" userId="88ea34b7-2414-4677-ace8-c68c2f959d89" providerId="ADAL" clId="{2B82C238-C67B-6A4D-AF64-4FD0DC12104A}" dt="2024-02-27T19:18:21.404" v="231" actId="478"/>
          <ac:spMkLst>
            <pc:docMk/>
            <pc:sldMk cId="0" sldId="261"/>
            <ac:spMk id="50" creationId="{B6FEB5F7-44E4-267A-3B9B-31BCFDDE3CDB}"/>
          </ac:spMkLst>
        </pc:spChg>
      </pc:sldChg>
      <pc:sldChg chg="modTransition">
        <pc:chgData name="VIGNESH YALAGONDAHALLI SREENATH" userId="88ea34b7-2414-4677-ace8-c68c2f959d89" providerId="ADAL" clId="{2B82C238-C67B-6A4D-AF64-4FD0DC12104A}" dt="2024-02-27T19:18:59.467" v="236"/>
        <pc:sldMkLst>
          <pc:docMk/>
          <pc:sldMk cId="0" sldId="262"/>
        </pc:sldMkLst>
      </pc:sldChg>
      <pc:sldChg chg="modSp mod modTransition">
        <pc:chgData name="VIGNESH YALAGONDAHALLI SREENATH" userId="88ea34b7-2414-4677-ace8-c68c2f959d89" providerId="ADAL" clId="{2B82C238-C67B-6A4D-AF64-4FD0DC12104A}" dt="2024-02-27T19:36:23.561" v="415" actId="20577"/>
        <pc:sldMkLst>
          <pc:docMk/>
          <pc:sldMk cId="0" sldId="263"/>
        </pc:sldMkLst>
        <pc:spChg chg="mod">
          <ac:chgData name="VIGNESH YALAGONDAHALLI SREENATH" userId="88ea34b7-2414-4677-ace8-c68c2f959d89" providerId="ADAL" clId="{2B82C238-C67B-6A4D-AF64-4FD0DC12104A}" dt="2024-02-27T18:34:34.402" v="145" actId="1038"/>
          <ac:spMkLst>
            <pc:docMk/>
            <pc:sldMk cId="0" sldId="263"/>
            <ac:spMk id="3" creationId="{00000000-0000-0000-0000-000000000000}"/>
          </ac:spMkLst>
        </pc:spChg>
        <pc:grpChg chg="mod">
          <ac:chgData name="VIGNESH YALAGONDAHALLI SREENATH" userId="88ea34b7-2414-4677-ace8-c68c2f959d89" providerId="ADAL" clId="{2B82C238-C67B-6A4D-AF64-4FD0DC12104A}" dt="2024-02-27T18:10:00.678" v="47" actId="1038"/>
          <ac:grpSpMkLst>
            <pc:docMk/>
            <pc:sldMk cId="0" sldId="263"/>
            <ac:grpSpMk id="4" creationId="{00000000-0000-0000-0000-000000000000}"/>
          </ac:grpSpMkLst>
        </pc:grpChg>
        <pc:graphicFrameChg chg="modGraphic">
          <ac:chgData name="VIGNESH YALAGONDAHALLI SREENATH" userId="88ea34b7-2414-4677-ace8-c68c2f959d89" providerId="ADAL" clId="{2B82C238-C67B-6A4D-AF64-4FD0DC12104A}" dt="2024-02-27T19:36:23.561" v="415" actId="20577"/>
          <ac:graphicFrameMkLst>
            <pc:docMk/>
            <pc:sldMk cId="0" sldId="263"/>
            <ac:graphicFrameMk id="2" creationId="{00000000-0000-0000-0000-000000000000}"/>
          </ac:graphicFrameMkLst>
        </pc:graphicFrameChg>
      </pc:sldChg>
      <pc:sldChg chg="modSp add mod modTransition">
        <pc:chgData name="VIGNESH YALAGONDAHALLI SREENATH" userId="88ea34b7-2414-4677-ace8-c68c2f959d89" providerId="ADAL" clId="{2B82C238-C67B-6A4D-AF64-4FD0DC12104A}" dt="2024-02-27T19:26:55.320" v="406" actId="1076"/>
        <pc:sldMkLst>
          <pc:docMk/>
          <pc:sldMk cId="0" sldId="266"/>
        </pc:sldMkLst>
        <pc:grpChg chg="mod">
          <ac:chgData name="VIGNESH YALAGONDAHALLI SREENATH" userId="88ea34b7-2414-4677-ace8-c68c2f959d89" providerId="ADAL" clId="{2B82C238-C67B-6A4D-AF64-4FD0DC12104A}" dt="2024-02-27T19:26:48.755" v="405" actId="1038"/>
          <ac:grpSpMkLst>
            <pc:docMk/>
            <pc:sldMk cId="0" sldId="266"/>
            <ac:grpSpMk id="7" creationId="{00000000-0000-0000-0000-000000000000}"/>
          </ac:grpSpMkLst>
        </pc:grpChg>
        <pc:grpChg chg="mod">
          <ac:chgData name="VIGNESH YALAGONDAHALLI SREENATH" userId="88ea34b7-2414-4677-ace8-c68c2f959d89" providerId="ADAL" clId="{2B82C238-C67B-6A4D-AF64-4FD0DC12104A}" dt="2024-02-27T19:26:55.320" v="406" actId="1076"/>
          <ac:grpSpMkLst>
            <pc:docMk/>
            <pc:sldMk cId="0" sldId="266"/>
            <ac:grpSpMk id="18" creationId="{00000000-0000-0000-0000-000000000000}"/>
          </ac:grpSpMkLst>
        </pc:grpChg>
      </pc:sldChg>
    </pc:docChg>
  </pc:docChgLst>
  <pc:docChgLst>
    <pc:chgData name="Shivang Ranjan" userId="S::shivang.ranjan@ucdconnect.ie::51f74bb3-1a3c-4cf0-8806-393d797dc1af" providerId="AD" clId="Web-{172C5954-D6FB-AC00-937D-692191FA0AEF}"/>
    <pc:docChg chg="modSld">
      <pc:chgData name="Shivang Ranjan" userId="S::shivang.ranjan@ucdconnect.ie::51f74bb3-1a3c-4cf0-8806-393d797dc1af" providerId="AD" clId="Web-{172C5954-D6FB-AC00-937D-692191FA0AEF}" dt="2024-02-27T19:32:44.364" v="0" actId="1076"/>
      <pc:docMkLst>
        <pc:docMk/>
      </pc:docMkLst>
      <pc:sldChg chg="modSp">
        <pc:chgData name="Shivang Ranjan" userId="S::shivang.ranjan@ucdconnect.ie::51f74bb3-1a3c-4cf0-8806-393d797dc1af" providerId="AD" clId="Web-{172C5954-D6FB-AC00-937D-692191FA0AEF}" dt="2024-02-27T19:32:44.364" v="0" actId="1076"/>
        <pc:sldMkLst>
          <pc:docMk/>
          <pc:sldMk cId="0" sldId="256"/>
        </pc:sldMkLst>
        <pc:spChg chg="mod">
          <ac:chgData name="Shivang Ranjan" userId="S::shivang.ranjan@ucdconnect.ie::51f74bb3-1a3c-4cf0-8806-393d797dc1af" providerId="AD" clId="Web-{172C5954-D6FB-AC00-937D-692191FA0AEF}" dt="2024-02-27T19:32:44.364" v="0" actId="1076"/>
          <ac:spMkLst>
            <pc:docMk/>
            <pc:sldMk cId="0" sldId="256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684" y="6060775"/>
            <a:ext cx="4972352" cy="3995963"/>
          </a:xfrm>
          <a:custGeom>
            <a:avLst/>
            <a:gdLst/>
            <a:ahLst/>
            <a:cxnLst/>
            <a:rect l="l" t="t" r="r" b="b"/>
            <a:pathLst>
              <a:path w="4972352" h="3995963">
                <a:moveTo>
                  <a:pt x="0" y="0"/>
                </a:moveTo>
                <a:lnTo>
                  <a:pt x="4972351" y="0"/>
                </a:lnTo>
                <a:lnTo>
                  <a:pt x="4972351" y="3995963"/>
                </a:lnTo>
                <a:lnTo>
                  <a:pt x="0" y="3995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541295"/>
            <a:ext cx="4425459" cy="4088018"/>
            <a:chOff x="0" y="0"/>
            <a:chExt cx="5900612" cy="54506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00612" cy="5450690"/>
            </a:xfrm>
            <a:custGeom>
              <a:avLst/>
              <a:gdLst/>
              <a:ahLst/>
              <a:cxnLst/>
              <a:rect l="l" t="t" r="r" b="b"/>
              <a:pathLst>
                <a:path w="5900612" h="5450690">
                  <a:moveTo>
                    <a:pt x="0" y="0"/>
                  </a:moveTo>
                  <a:lnTo>
                    <a:pt x="5900612" y="0"/>
                  </a:lnTo>
                  <a:lnTo>
                    <a:pt x="5900612" y="5450690"/>
                  </a:lnTo>
                  <a:lnTo>
                    <a:pt x="0" y="5450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957396" y="1480097"/>
              <a:ext cx="2504828" cy="2003862"/>
            </a:xfrm>
            <a:custGeom>
              <a:avLst/>
              <a:gdLst/>
              <a:ahLst/>
              <a:cxnLst/>
              <a:rect l="l" t="t" r="r" b="b"/>
              <a:pathLst>
                <a:path w="2504828" h="2003862">
                  <a:moveTo>
                    <a:pt x="0" y="0"/>
                  </a:moveTo>
                  <a:lnTo>
                    <a:pt x="2504828" y="0"/>
                  </a:lnTo>
                  <a:lnTo>
                    <a:pt x="2504828" y="2003862"/>
                  </a:lnTo>
                  <a:lnTo>
                    <a:pt x="0" y="2003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2501110" y="5433023"/>
            <a:ext cx="5576849" cy="4623715"/>
          </a:xfrm>
          <a:custGeom>
            <a:avLst/>
            <a:gdLst/>
            <a:ahLst/>
            <a:cxnLst/>
            <a:rect l="l" t="t" r="r" b="b"/>
            <a:pathLst>
              <a:path w="5576849" h="4623715">
                <a:moveTo>
                  <a:pt x="0" y="0"/>
                </a:moveTo>
                <a:lnTo>
                  <a:pt x="5576849" y="0"/>
                </a:lnTo>
                <a:lnTo>
                  <a:pt x="5576849" y="4623715"/>
                </a:lnTo>
                <a:lnTo>
                  <a:pt x="0" y="4623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849600" y="357525"/>
            <a:ext cx="1936543" cy="2423775"/>
          </a:xfrm>
          <a:custGeom>
            <a:avLst/>
            <a:gdLst/>
            <a:ahLst/>
            <a:cxnLst/>
            <a:rect l="l" t="t" r="r" b="b"/>
            <a:pathLst>
              <a:path w="2021675" h="2550067">
                <a:moveTo>
                  <a:pt x="0" y="0"/>
                </a:moveTo>
                <a:lnTo>
                  <a:pt x="2021674" y="0"/>
                </a:lnTo>
                <a:lnTo>
                  <a:pt x="2021674" y="2550067"/>
                </a:lnTo>
                <a:lnTo>
                  <a:pt x="0" y="2550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18611" y="7492535"/>
            <a:ext cx="8260279" cy="169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345">
                <a:solidFill>
                  <a:srgbClr val="000000"/>
                </a:solidFill>
                <a:latin typeface="Garet"/>
              </a:rPr>
              <a:t>Bhargav Bachanahalli Shekarmurthy (23200186)</a:t>
            </a:r>
          </a:p>
          <a:p>
            <a:pPr algn="ctr">
              <a:lnSpc>
                <a:spcPts val="3400"/>
              </a:lnSpc>
            </a:pPr>
            <a:r>
              <a:rPr lang="en-US" sz="2345">
                <a:solidFill>
                  <a:srgbClr val="000000"/>
                </a:solidFill>
                <a:latin typeface="Garet"/>
              </a:rPr>
              <a:t>Rufus Meera </a:t>
            </a:r>
            <a:r>
              <a:rPr lang="en-US" sz="2345" err="1">
                <a:solidFill>
                  <a:srgbClr val="000000"/>
                </a:solidFill>
                <a:latin typeface="Garet"/>
              </a:rPr>
              <a:t>Gomathi</a:t>
            </a:r>
            <a:r>
              <a:rPr lang="en-US" sz="2345">
                <a:solidFill>
                  <a:srgbClr val="000000"/>
                </a:solidFill>
                <a:latin typeface="Garet"/>
              </a:rPr>
              <a:t> Sankar (23200015)</a:t>
            </a:r>
          </a:p>
          <a:p>
            <a:pPr algn="ctr">
              <a:lnSpc>
                <a:spcPts val="3400"/>
              </a:lnSpc>
            </a:pPr>
            <a:r>
              <a:rPr lang="en-US" sz="2345">
                <a:solidFill>
                  <a:srgbClr val="000000"/>
                </a:solidFill>
                <a:latin typeface="Garet"/>
              </a:rPr>
              <a:t>Shivang Ranjan (23200060)</a:t>
            </a:r>
          </a:p>
          <a:p>
            <a:pPr algn="ctr">
              <a:lnSpc>
                <a:spcPts val="3400"/>
              </a:lnSpc>
            </a:pPr>
            <a:r>
              <a:rPr lang="en-US" sz="2345">
                <a:solidFill>
                  <a:srgbClr val="000000"/>
                </a:solidFill>
                <a:latin typeface="Garet"/>
              </a:rPr>
              <a:t>Vignesh Yalagondahalli Sreenath (23200087)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03029" y="6808169"/>
            <a:ext cx="2227223" cy="62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en-US" sz="3528">
                <a:solidFill>
                  <a:srgbClr val="000000"/>
                </a:solidFill>
                <a:latin typeface="Garet Bold"/>
              </a:rPr>
              <a:t>GROUP 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73852" y="1358654"/>
            <a:ext cx="9319903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65"/>
              </a:lnSpc>
            </a:pPr>
            <a:r>
              <a:rPr lang="en-US" sz="2800">
                <a:solidFill>
                  <a:schemeClr val="tx2"/>
                </a:solidFill>
                <a:latin typeface="Garet Bold"/>
              </a:rPr>
              <a:t>“Your Passport to Global Career Opportunities”</a:t>
            </a:r>
            <a:endParaRPr lang="en-US" sz="4800">
              <a:solidFill>
                <a:schemeClr val="tx2"/>
              </a:solidFill>
              <a:latin typeface="Gare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28977" y="229328"/>
            <a:ext cx="9498028" cy="1790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4"/>
              </a:lnSpc>
            </a:pPr>
            <a:r>
              <a:rPr lang="en-US" sz="10044">
                <a:solidFill>
                  <a:schemeClr val="tx2"/>
                </a:solidFill>
                <a:latin typeface="Garet Bold"/>
              </a:rPr>
              <a:t>MENTORZONE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83629" y="4713141"/>
            <a:ext cx="6199758" cy="41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345">
                <a:solidFill>
                  <a:srgbClr val="000000"/>
                </a:solidFill>
                <a:latin typeface="Garet Bold"/>
              </a:rPr>
              <a:t>MIS41050 - TECHNOLOGY CONSULTING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16247" y="4061066"/>
            <a:ext cx="6456989" cy="70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0"/>
              </a:lnSpc>
            </a:pPr>
            <a:r>
              <a:rPr lang="en-US" sz="4062">
                <a:solidFill>
                  <a:srgbClr val="000000"/>
                </a:solidFill>
                <a:latin typeface="Garet Bold"/>
              </a:rPr>
              <a:t>MSc Business Analytics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4935" y="1866875"/>
            <a:ext cx="486250" cy="935838"/>
            <a:chOff x="0" y="0"/>
            <a:chExt cx="479966" cy="92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966" cy="923745"/>
            </a:xfrm>
            <a:custGeom>
              <a:avLst/>
              <a:gdLst/>
              <a:ahLst/>
              <a:cxnLst/>
              <a:rect l="l" t="t" r="r" b="b"/>
              <a:pathLst>
                <a:path w="479966" h="923745">
                  <a:moveTo>
                    <a:pt x="23998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23745"/>
                  </a:lnTo>
                  <a:lnTo>
                    <a:pt x="276766" y="923745"/>
                  </a:lnTo>
                  <a:lnTo>
                    <a:pt x="276766" y="406400"/>
                  </a:lnTo>
                  <a:lnTo>
                    <a:pt x="479966" y="406400"/>
                  </a:lnTo>
                  <a:lnTo>
                    <a:pt x="239983" y="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3200" y="73025"/>
              <a:ext cx="73566" cy="850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6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1" y="3573646"/>
            <a:ext cx="6299706" cy="588367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7765430" y="3774350"/>
            <a:ext cx="777490" cy="851832"/>
          </a:xfrm>
          <a:custGeom>
            <a:avLst/>
            <a:gdLst/>
            <a:ahLst/>
            <a:cxnLst/>
            <a:rect l="l" t="t" r="r" b="b"/>
            <a:pathLst>
              <a:path w="777490" h="851832">
                <a:moveTo>
                  <a:pt x="0" y="0"/>
                </a:moveTo>
                <a:lnTo>
                  <a:pt x="777490" y="0"/>
                </a:lnTo>
                <a:lnTo>
                  <a:pt x="777490" y="851832"/>
                </a:lnTo>
                <a:lnTo>
                  <a:pt x="0" y="851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897219" y="138153"/>
            <a:ext cx="3562502" cy="900178"/>
            <a:chOff x="0" y="0"/>
            <a:chExt cx="873432" cy="220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3432" cy="220700"/>
            </a:xfrm>
            <a:custGeom>
              <a:avLst/>
              <a:gdLst/>
              <a:ahLst/>
              <a:cxnLst/>
              <a:rect l="l" t="t" r="r" b="b"/>
              <a:pathLst>
                <a:path w="873432" h="220700">
                  <a:moveTo>
                    <a:pt x="23905" y="0"/>
                  </a:moveTo>
                  <a:lnTo>
                    <a:pt x="849527" y="0"/>
                  </a:lnTo>
                  <a:cubicBezTo>
                    <a:pt x="855867" y="0"/>
                    <a:pt x="861948" y="2519"/>
                    <a:pt x="866431" y="7002"/>
                  </a:cubicBezTo>
                  <a:cubicBezTo>
                    <a:pt x="870914" y="11485"/>
                    <a:pt x="873432" y="17565"/>
                    <a:pt x="873432" y="23905"/>
                  </a:cubicBezTo>
                  <a:lnTo>
                    <a:pt x="873432" y="196795"/>
                  </a:lnTo>
                  <a:cubicBezTo>
                    <a:pt x="873432" y="209998"/>
                    <a:pt x="862730" y="220700"/>
                    <a:pt x="849527" y="220700"/>
                  </a:cubicBezTo>
                  <a:lnTo>
                    <a:pt x="23905" y="220700"/>
                  </a:lnTo>
                  <a:cubicBezTo>
                    <a:pt x="17565" y="220700"/>
                    <a:pt x="11485" y="218182"/>
                    <a:pt x="7002" y="213699"/>
                  </a:cubicBezTo>
                  <a:cubicBezTo>
                    <a:pt x="2519" y="209216"/>
                    <a:pt x="0" y="203135"/>
                    <a:pt x="0" y="196795"/>
                  </a:cubicBezTo>
                  <a:lnTo>
                    <a:pt x="0" y="23905"/>
                  </a:lnTo>
                  <a:cubicBezTo>
                    <a:pt x="0" y="17565"/>
                    <a:pt x="2519" y="11485"/>
                    <a:pt x="7002" y="7002"/>
                  </a:cubicBezTo>
                  <a:cubicBezTo>
                    <a:pt x="11485" y="2519"/>
                    <a:pt x="17565" y="0"/>
                    <a:pt x="23905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73432" cy="2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4"/>
                </a:lnSpc>
              </a:pPr>
              <a:r>
                <a:rPr lang="en-US" sz="2596">
                  <a:solidFill>
                    <a:srgbClr val="FFFFFF"/>
                  </a:solidFill>
                  <a:latin typeface="Garet Bold"/>
                </a:rPr>
                <a:t>MARKET RESEARCH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365035">
            <a:off x="12894317" y="1491867"/>
            <a:ext cx="5498639" cy="7048255"/>
          </a:xfrm>
          <a:custGeom>
            <a:avLst/>
            <a:gdLst/>
            <a:ahLst/>
            <a:cxnLst/>
            <a:rect l="l" t="t" r="r" b="b"/>
            <a:pathLst>
              <a:path w="5498639" h="7048255">
                <a:moveTo>
                  <a:pt x="0" y="0"/>
                </a:moveTo>
                <a:lnTo>
                  <a:pt x="5498639" y="0"/>
                </a:lnTo>
                <a:lnTo>
                  <a:pt x="5498639" y="7048256"/>
                </a:lnTo>
                <a:lnTo>
                  <a:pt x="0" y="7048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6561746" y="1968099"/>
            <a:ext cx="6355942" cy="5462138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4678" y="0"/>
              <a:ext cx="803444" cy="698500"/>
            </a:xfrm>
            <a:custGeom>
              <a:avLst/>
              <a:gdLst/>
              <a:ahLst/>
              <a:cxnLst/>
              <a:rect l="l" t="t" r="r" b="b"/>
              <a:pathLst>
                <a:path w="803444" h="698500">
                  <a:moveTo>
                    <a:pt x="795871" y="370307"/>
                  </a:moveTo>
                  <a:lnTo>
                    <a:pt x="617173" y="677443"/>
                  </a:lnTo>
                  <a:cubicBezTo>
                    <a:pt x="609588" y="690480"/>
                    <a:pt x="595643" y="698500"/>
                    <a:pt x="580561" y="698500"/>
                  </a:cubicBezTo>
                  <a:lnTo>
                    <a:pt x="222883" y="698500"/>
                  </a:lnTo>
                  <a:cubicBezTo>
                    <a:pt x="207801" y="698500"/>
                    <a:pt x="193856" y="690480"/>
                    <a:pt x="186271" y="677443"/>
                  </a:cubicBezTo>
                  <a:lnTo>
                    <a:pt x="7573" y="370307"/>
                  </a:lnTo>
                  <a:cubicBezTo>
                    <a:pt x="0" y="357290"/>
                    <a:pt x="0" y="341210"/>
                    <a:pt x="7573" y="328193"/>
                  </a:cubicBezTo>
                  <a:lnTo>
                    <a:pt x="186271" y="21057"/>
                  </a:lnTo>
                  <a:cubicBezTo>
                    <a:pt x="193856" y="8020"/>
                    <a:pt x="207801" y="0"/>
                    <a:pt x="222883" y="0"/>
                  </a:cubicBezTo>
                  <a:lnTo>
                    <a:pt x="580561" y="0"/>
                  </a:lnTo>
                  <a:cubicBezTo>
                    <a:pt x="595643" y="0"/>
                    <a:pt x="609588" y="8020"/>
                    <a:pt x="617173" y="21057"/>
                  </a:cubicBezTo>
                  <a:lnTo>
                    <a:pt x="795871" y="328193"/>
                  </a:lnTo>
                  <a:cubicBezTo>
                    <a:pt x="803444" y="341210"/>
                    <a:pt x="803444" y="357290"/>
                    <a:pt x="795871" y="37030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2C2F6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71185" y="1551456"/>
            <a:ext cx="2760035" cy="140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11"/>
              </a:lnSpc>
            </a:pPr>
            <a:r>
              <a:rPr lang="en-US" sz="8151">
                <a:solidFill>
                  <a:srgbClr val="000000"/>
                </a:solidFill>
                <a:latin typeface="Garet Bold"/>
              </a:rPr>
              <a:t>5.5%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8060" y="2837453"/>
            <a:ext cx="3003160" cy="7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4"/>
              </a:lnSpc>
            </a:pPr>
            <a:r>
              <a:rPr lang="en-US" sz="1545">
                <a:solidFill>
                  <a:srgbClr val="000000"/>
                </a:solidFill>
                <a:latin typeface="Garet Bold"/>
              </a:rPr>
              <a:t>of YoY international enrollments in Higher Education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76023" y="3519322"/>
            <a:ext cx="3232502" cy="117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en-US" sz="6952">
                <a:solidFill>
                  <a:srgbClr val="E5412C"/>
                </a:solidFill>
                <a:latin typeface="Canva Sans Bold"/>
              </a:rPr>
              <a:t>632.5M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65828" y="4698560"/>
            <a:ext cx="5347780" cy="102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5"/>
              </a:lnSpc>
            </a:pPr>
            <a:r>
              <a:rPr lang="en-US" sz="3004">
                <a:solidFill>
                  <a:srgbClr val="1C0072"/>
                </a:solidFill>
                <a:latin typeface="Canva Sans Bold"/>
              </a:rPr>
              <a:t>Annual income earned from international students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994272" y="9433270"/>
            <a:ext cx="7490888" cy="614352"/>
            <a:chOff x="0" y="0"/>
            <a:chExt cx="9987851" cy="81913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9987851" cy="819135"/>
              <a:chOff x="0" y="0"/>
              <a:chExt cx="1972909" cy="16180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72909" cy="161805"/>
              </a:xfrm>
              <a:custGeom>
                <a:avLst/>
                <a:gdLst/>
                <a:ahLst/>
                <a:cxnLst/>
                <a:rect l="l" t="t" r="r" b="b"/>
                <a:pathLst>
                  <a:path w="1972909" h="161805">
                    <a:moveTo>
                      <a:pt x="18603" y="0"/>
                    </a:moveTo>
                    <a:lnTo>
                      <a:pt x="1954306" y="0"/>
                    </a:lnTo>
                    <a:cubicBezTo>
                      <a:pt x="1964580" y="0"/>
                      <a:pt x="1972909" y="8329"/>
                      <a:pt x="1972909" y="18603"/>
                    </a:cubicBezTo>
                    <a:lnTo>
                      <a:pt x="1972909" y="143201"/>
                    </a:lnTo>
                    <a:cubicBezTo>
                      <a:pt x="1972909" y="153476"/>
                      <a:pt x="1964580" y="161805"/>
                      <a:pt x="1954306" y="161805"/>
                    </a:cubicBezTo>
                    <a:lnTo>
                      <a:pt x="18603" y="161805"/>
                    </a:lnTo>
                    <a:cubicBezTo>
                      <a:pt x="8329" y="161805"/>
                      <a:pt x="0" y="153476"/>
                      <a:pt x="0" y="143201"/>
                    </a:cubicBezTo>
                    <a:lnTo>
                      <a:pt x="0" y="18603"/>
                    </a:lnTo>
                    <a:cubicBezTo>
                      <a:pt x="0" y="8329"/>
                      <a:pt x="8329" y="0"/>
                      <a:pt x="18603" y="0"/>
                    </a:cubicBezTo>
                    <a:close/>
                  </a:path>
                </a:pathLst>
              </a:custGeom>
              <a:solidFill>
                <a:srgbClr val="FFDE59">
                  <a:alpha val="7098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1972909" cy="1808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5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05695" y="171123"/>
              <a:ext cx="9512598" cy="418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2"/>
                </a:lnSpc>
              </a:pPr>
              <a:r>
                <a:rPr lang="en-US" sz="1880">
                  <a:solidFill>
                    <a:srgbClr val="000000"/>
                  </a:solidFill>
                  <a:latin typeface="Canva Sans Bold"/>
                </a:rPr>
                <a:t>* Data for students travelling to Ireland for higher education. 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14318" y="1745380"/>
            <a:ext cx="2760035" cy="60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2"/>
              </a:lnSpc>
            </a:pPr>
            <a:r>
              <a:rPr lang="en-US" sz="3572">
                <a:solidFill>
                  <a:srgbClr val="000000"/>
                </a:solidFill>
                <a:latin typeface="Canva Sans"/>
              </a:rPr>
              <a:t>*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25521" y="3509797"/>
            <a:ext cx="3994608" cy="87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9"/>
              </a:lnSpc>
            </a:pPr>
            <a:r>
              <a:rPr lang="en-US" sz="5171">
                <a:solidFill>
                  <a:srgbClr val="000000"/>
                </a:solidFill>
                <a:latin typeface="Canva Sans"/>
              </a:rPr>
              <a:t>*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62554" y="5742496"/>
            <a:ext cx="913782" cy="33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</a:pPr>
            <a:r>
              <a:rPr lang="en-US" sz="1960">
                <a:solidFill>
                  <a:srgbClr val="000000"/>
                </a:solidFill>
                <a:latin typeface="Garet Bold"/>
              </a:rPr>
              <a:t>26785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17437" y="5258245"/>
            <a:ext cx="913782" cy="33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</a:pPr>
            <a:r>
              <a:rPr lang="en-US" sz="1960">
                <a:solidFill>
                  <a:srgbClr val="000000"/>
                </a:solidFill>
                <a:latin typeface="Garet Bold"/>
              </a:rPr>
              <a:t>31720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90739" y="4831584"/>
            <a:ext cx="913782" cy="33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</a:pPr>
            <a:r>
              <a:rPr lang="en-US" sz="1960">
                <a:solidFill>
                  <a:srgbClr val="000000"/>
                </a:solidFill>
                <a:latin typeface="Garet Bold"/>
              </a:rPr>
              <a:t>35140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94778" y="3331268"/>
            <a:ext cx="4897716" cy="157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aret Bold"/>
              </a:rPr>
              <a:t>€1B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53327" y="4869239"/>
            <a:ext cx="3221525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Garet"/>
              </a:rPr>
              <a:t>Projected Annual Income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Garet"/>
              </a:rPr>
              <a:t>by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901079" y="6322119"/>
            <a:ext cx="3962993" cy="92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9"/>
              </a:lnSpc>
            </a:pPr>
            <a:r>
              <a:rPr lang="en-US" sz="5535">
                <a:solidFill>
                  <a:srgbClr val="004AAD"/>
                </a:solidFill>
                <a:latin typeface="Garet Bold"/>
              </a:rPr>
              <a:t>2027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2524043" y="5450826"/>
            <a:ext cx="10488494" cy="0"/>
          </a:xfrm>
          <a:prstGeom prst="line">
            <a:avLst/>
          </a:prstGeom>
          <a:ln w="85725" cap="flat">
            <a:solidFill>
              <a:srgbClr val="1C0072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458322" y="2330634"/>
            <a:ext cx="11968406" cy="0"/>
          </a:xfrm>
          <a:prstGeom prst="line">
            <a:avLst/>
          </a:prstGeom>
          <a:ln w="85725" cap="flat">
            <a:solidFill>
              <a:srgbClr val="1C0072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94548" y="990600"/>
            <a:ext cx="3096717" cy="2680068"/>
            <a:chOff x="0" y="0"/>
            <a:chExt cx="4128956" cy="35734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28956" cy="3573424"/>
            </a:xfrm>
            <a:custGeom>
              <a:avLst/>
              <a:gdLst/>
              <a:ahLst/>
              <a:cxnLst/>
              <a:rect l="l" t="t" r="r" b="b"/>
              <a:pathLst>
                <a:path w="4128956" h="3573424">
                  <a:moveTo>
                    <a:pt x="0" y="0"/>
                  </a:moveTo>
                  <a:lnTo>
                    <a:pt x="4128956" y="0"/>
                  </a:lnTo>
                  <a:lnTo>
                    <a:pt x="4128956" y="3573424"/>
                  </a:lnTo>
                  <a:lnTo>
                    <a:pt x="0" y="3573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509882" y="440043"/>
              <a:ext cx="3109192" cy="2693337"/>
            </a:xfrm>
            <a:custGeom>
              <a:avLst/>
              <a:gdLst/>
              <a:ahLst/>
              <a:cxnLst/>
              <a:rect l="l" t="t" r="r" b="b"/>
              <a:pathLst>
                <a:path w="3109192" h="2693337">
                  <a:moveTo>
                    <a:pt x="0" y="0"/>
                  </a:moveTo>
                  <a:lnTo>
                    <a:pt x="3109192" y="0"/>
                  </a:lnTo>
                  <a:lnTo>
                    <a:pt x="3109192" y="2693337"/>
                  </a:lnTo>
                  <a:lnTo>
                    <a:pt x="0" y="2693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8607" y="690841"/>
              <a:ext cx="2191742" cy="2191742"/>
            </a:xfrm>
            <a:custGeom>
              <a:avLst/>
              <a:gdLst/>
              <a:ahLst/>
              <a:cxnLst/>
              <a:rect l="l" t="t" r="r" b="b"/>
              <a:pathLst>
                <a:path w="2191742" h="2191742">
                  <a:moveTo>
                    <a:pt x="0" y="0"/>
                  </a:moveTo>
                  <a:lnTo>
                    <a:pt x="2191742" y="0"/>
                  </a:lnTo>
                  <a:lnTo>
                    <a:pt x="2191742" y="2191742"/>
                  </a:lnTo>
                  <a:lnTo>
                    <a:pt x="0" y="2191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7220" y="129349"/>
            <a:ext cx="3863466" cy="900178"/>
            <a:chOff x="0" y="0"/>
            <a:chExt cx="947221" cy="220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7221" cy="220700"/>
            </a:xfrm>
            <a:custGeom>
              <a:avLst/>
              <a:gdLst/>
              <a:ahLst/>
              <a:cxnLst/>
              <a:rect l="l" t="t" r="r" b="b"/>
              <a:pathLst>
                <a:path w="947221" h="220700">
                  <a:moveTo>
                    <a:pt x="22043" y="0"/>
                  </a:moveTo>
                  <a:lnTo>
                    <a:pt x="925178" y="0"/>
                  </a:lnTo>
                  <a:cubicBezTo>
                    <a:pt x="931024" y="0"/>
                    <a:pt x="936631" y="2322"/>
                    <a:pt x="940764" y="6456"/>
                  </a:cubicBezTo>
                  <a:cubicBezTo>
                    <a:pt x="944898" y="10590"/>
                    <a:pt x="947221" y="16197"/>
                    <a:pt x="947221" y="22043"/>
                  </a:cubicBezTo>
                  <a:lnTo>
                    <a:pt x="947221" y="198658"/>
                  </a:lnTo>
                  <a:cubicBezTo>
                    <a:pt x="947221" y="210831"/>
                    <a:pt x="937352" y="220700"/>
                    <a:pt x="925178" y="220700"/>
                  </a:cubicBezTo>
                  <a:lnTo>
                    <a:pt x="22043" y="220700"/>
                  </a:lnTo>
                  <a:cubicBezTo>
                    <a:pt x="16197" y="220700"/>
                    <a:pt x="10590" y="218378"/>
                    <a:pt x="6456" y="214244"/>
                  </a:cubicBezTo>
                  <a:cubicBezTo>
                    <a:pt x="2322" y="210110"/>
                    <a:pt x="0" y="204504"/>
                    <a:pt x="0" y="198658"/>
                  </a:cubicBezTo>
                  <a:lnTo>
                    <a:pt x="0" y="22043"/>
                  </a:lnTo>
                  <a:cubicBezTo>
                    <a:pt x="0" y="16197"/>
                    <a:pt x="2322" y="10590"/>
                    <a:pt x="6456" y="6456"/>
                  </a:cubicBezTo>
                  <a:cubicBezTo>
                    <a:pt x="10590" y="2322"/>
                    <a:pt x="16197" y="0"/>
                    <a:pt x="22043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47221" cy="2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4"/>
                </a:lnSpc>
              </a:pPr>
              <a:r>
                <a:rPr lang="en-US" sz="2596">
                  <a:solidFill>
                    <a:srgbClr val="FFFFFF"/>
                  </a:solidFill>
                  <a:latin typeface="Garet Bold"/>
                </a:rPr>
                <a:t>VALUE PROPOSITION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11148" y="4110792"/>
            <a:ext cx="3096717" cy="2680068"/>
            <a:chOff x="0" y="0"/>
            <a:chExt cx="4128956" cy="35734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28956" cy="3573424"/>
            </a:xfrm>
            <a:custGeom>
              <a:avLst/>
              <a:gdLst/>
              <a:ahLst/>
              <a:cxnLst/>
              <a:rect l="l" t="t" r="r" b="b"/>
              <a:pathLst>
                <a:path w="4128956" h="3573424">
                  <a:moveTo>
                    <a:pt x="0" y="0"/>
                  </a:moveTo>
                  <a:lnTo>
                    <a:pt x="4128956" y="0"/>
                  </a:lnTo>
                  <a:lnTo>
                    <a:pt x="4128956" y="3573424"/>
                  </a:lnTo>
                  <a:lnTo>
                    <a:pt x="0" y="3573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509882" y="440043"/>
              <a:ext cx="3109192" cy="2693337"/>
            </a:xfrm>
            <a:custGeom>
              <a:avLst/>
              <a:gdLst/>
              <a:ahLst/>
              <a:cxnLst/>
              <a:rect l="l" t="t" r="r" b="b"/>
              <a:pathLst>
                <a:path w="3109192" h="2693337">
                  <a:moveTo>
                    <a:pt x="0" y="0"/>
                  </a:moveTo>
                  <a:lnTo>
                    <a:pt x="3109192" y="0"/>
                  </a:lnTo>
                  <a:lnTo>
                    <a:pt x="3109192" y="2693337"/>
                  </a:lnTo>
                  <a:lnTo>
                    <a:pt x="0" y="2693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>
            <a:off x="4458322" y="8843109"/>
            <a:ext cx="11968406" cy="0"/>
          </a:xfrm>
          <a:prstGeom prst="line">
            <a:avLst/>
          </a:prstGeom>
          <a:ln w="85725" cap="flat">
            <a:solidFill>
              <a:srgbClr val="1C0072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394548" y="7503075"/>
            <a:ext cx="3096717" cy="2680068"/>
            <a:chOff x="0" y="0"/>
            <a:chExt cx="4128956" cy="35734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28956" cy="3573424"/>
            </a:xfrm>
            <a:custGeom>
              <a:avLst/>
              <a:gdLst/>
              <a:ahLst/>
              <a:cxnLst/>
              <a:rect l="l" t="t" r="r" b="b"/>
              <a:pathLst>
                <a:path w="4128956" h="3573424">
                  <a:moveTo>
                    <a:pt x="0" y="0"/>
                  </a:moveTo>
                  <a:lnTo>
                    <a:pt x="4128956" y="0"/>
                  </a:lnTo>
                  <a:lnTo>
                    <a:pt x="4128956" y="3573424"/>
                  </a:lnTo>
                  <a:lnTo>
                    <a:pt x="0" y="3573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09882" y="440043"/>
              <a:ext cx="3109192" cy="2693337"/>
            </a:xfrm>
            <a:custGeom>
              <a:avLst/>
              <a:gdLst/>
              <a:ahLst/>
              <a:cxnLst/>
              <a:rect l="l" t="t" r="r" b="b"/>
              <a:pathLst>
                <a:path w="3109192" h="2693337">
                  <a:moveTo>
                    <a:pt x="0" y="0"/>
                  </a:moveTo>
                  <a:lnTo>
                    <a:pt x="3109192" y="0"/>
                  </a:lnTo>
                  <a:lnTo>
                    <a:pt x="3109192" y="2693337"/>
                  </a:lnTo>
                  <a:lnTo>
                    <a:pt x="0" y="2693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550073" y="489157"/>
              <a:ext cx="1028811" cy="2549380"/>
            </a:xfrm>
            <a:custGeom>
              <a:avLst/>
              <a:gdLst/>
              <a:ahLst/>
              <a:cxnLst/>
              <a:rect l="l" t="t" r="r" b="b"/>
              <a:pathLst>
                <a:path w="1028811" h="2549380">
                  <a:moveTo>
                    <a:pt x="0" y="0"/>
                  </a:moveTo>
                  <a:lnTo>
                    <a:pt x="1028810" y="0"/>
                  </a:lnTo>
                  <a:lnTo>
                    <a:pt x="1028810" y="2549380"/>
                  </a:lnTo>
                  <a:lnTo>
                    <a:pt x="0" y="2549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881414" y="1845032"/>
            <a:ext cx="2189407" cy="48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54"/>
              </a:lnSpc>
            </a:pPr>
            <a:r>
              <a:rPr lang="en-US" sz="3654">
                <a:solidFill>
                  <a:srgbClr val="000000"/>
                </a:solidFill>
                <a:latin typeface="Garet Bold"/>
              </a:rPr>
              <a:t>MENTEE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55776" y="4965223"/>
            <a:ext cx="6704026" cy="48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4"/>
              </a:lnSpc>
            </a:pPr>
            <a:r>
              <a:rPr lang="en-US" sz="3654">
                <a:solidFill>
                  <a:srgbClr val="000000"/>
                </a:solidFill>
                <a:latin typeface="Garet Bold"/>
              </a:rPr>
              <a:t>EDUCATION CONSULTANT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81414" y="8313874"/>
            <a:ext cx="2189407" cy="48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54"/>
              </a:lnSpc>
            </a:pPr>
            <a:r>
              <a:rPr lang="en-US" sz="3654">
                <a:solidFill>
                  <a:srgbClr val="000000"/>
                </a:solidFill>
                <a:latin typeface="Garet Bold"/>
              </a:rPr>
              <a:t>MENTOR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23360" y="2416899"/>
            <a:ext cx="12870092" cy="160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733" lvl="1" indent="-331366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000000"/>
                </a:solidFill>
                <a:latin typeface="Garet"/>
              </a:rPr>
              <a:t>One-stop solution for education &amp; career planning</a:t>
            </a:r>
          </a:p>
          <a:p>
            <a:pPr marL="662733" lvl="1" indent="-331366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000000"/>
                </a:solidFill>
                <a:latin typeface="Garet"/>
              </a:rPr>
              <a:t>Access to current university students and alumni mentors</a:t>
            </a:r>
          </a:p>
          <a:p>
            <a:pPr marL="662733" lvl="1" indent="-331366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000000"/>
                </a:solidFill>
                <a:latin typeface="Garet"/>
              </a:rPr>
              <a:t>AI based </a:t>
            </a:r>
            <a:r>
              <a:rPr lang="en-US" sz="3069" err="1">
                <a:solidFill>
                  <a:srgbClr val="000000"/>
                </a:solidFill>
                <a:latin typeface="Garet"/>
              </a:rPr>
              <a:t>personalised</a:t>
            </a:r>
            <a:r>
              <a:rPr lang="en-US" sz="3069">
                <a:solidFill>
                  <a:srgbClr val="000000"/>
                </a:solidFill>
                <a:latin typeface="Garet"/>
              </a:rPr>
              <a:t> career planning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0135" y="5532905"/>
            <a:ext cx="11343339" cy="160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733" lvl="1" indent="-331366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000000"/>
                </a:solidFill>
                <a:latin typeface="Garet"/>
              </a:rPr>
              <a:t>Cloud based Student Management System (CRM)</a:t>
            </a:r>
          </a:p>
          <a:p>
            <a:pPr marL="662733" lvl="1" indent="-331366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000000"/>
                </a:solidFill>
                <a:latin typeface="Garet"/>
              </a:rPr>
              <a:t>ML based Application Conversion Score</a:t>
            </a:r>
          </a:p>
          <a:p>
            <a:pPr marL="662733" lvl="1" indent="-331366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000000"/>
                </a:solidFill>
                <a:latin typeface="Garet"/>
              </a:rPr>
              <a:t>Increased student enquiries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23360" y="8925188"/>
            <a:ext cx="12870092" cy="106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733" lvl="1" indent="-331366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000000"/>
                </a:solidFill>
                <a:latin typeface="Garet"/>
              </a:rPr>
              <a:t>Passive income generation</a:t>
            </a:r>
          </a:p>
          <a:p>
            <a:pPr marL="662733" lvl="1" indent="-331366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000000"/>
                </a:solidFill>
                <a:latin typeface="Garet"/>
              </a:rPr>
              <a:t>Opportunity to hone leadership skills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3C154-D1ED-9F9F-19BC-FFCEFEAE88E3}"/>
              </a:ext>
            </a:extLst>
          </p:cNvPr>
          <p:cNvSpPr txBox="1"/>
          <p:nvPr/>
        </p:nvSpPr>
        <p:spPr>
          <a:xfrm>
            <a:off x="4572000" y="490416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/>
          </a:p>
        </p:txBody>
      </p:sp>
      <p:pic>
        <p:nvPicPr>
          <p:cNvPr id="32" name="Picture 31" descr="A black and white illustration of two people sitting in chairs&#10;&#10;Description automatically generated">
            <a:extLst>
              <a:ext uri="{FF2B5EF4-FFF2-40B4-BE49-F238E27FC236}">
                <a16:creationId xmlns:a16="http://schemas.microsoft.com/office/drawing/2014/main" id="{FCF6E562-5100-4582-FDD3-A353780676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857" y="4595859"/>
            <a:ext cx="1766841" cy="1766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>
            <a:extLst>
              <a:ext uri="{FF2B5EF4-FFF2-40B4-BE49-F238E27FC236}">
                <a16:creationId xmlns:a16="http://schemas.microsoft.com/office/drawing/2014/main" id="{78F16EAB-F259-4AC2-760A-B7699CFE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07" y="1118736"/>
            <a:ext cx="16365937" cy="7424545"/>
          </a:xfrm>
          <a:prstGeom prst="rect">
            <a:avLst/>
          </a:prstGeom>
        </p:spPr>
      </p:pic>
      <p:grpSp>
        <p:nvGrpSpPr>
          <p:cNvPr id="173" name="Group 173"/>
          <p:cNvGrpSpPr/>
          <p:nvPr/>
        </p:nvGrpSpPr>
        <p:grpSpPr>
          <a:xfrm>
            <a:off x="6957943" y="192050"/>
            <a:ext cx="4281463" cy="836650"/>
            <a:chOff x="0" y="0"/>
            <a:chExt cx="1129408" cy="220700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1129408" cy="220700"/>
            </a:xfrm>
            <a:custGeom>
              <a:avLst/>
              <a:gdLst/>
              <a:ahLst/>
              <a:cxnLst/>
              <a:rect l="l" t="t" r="r" b="b"/>
              <a:pathLst>
                <a:path w="1129408" h="220700">
                  <a:moveTo>
                    <a:pt x="19891" y="0"/>
                  </a:moveTo>
                  <a:lnTo>
                    <a:pt x="1109517" y="0"/>
                  </a:lnTo>
                  <a:cubicBezTo>
                    <a:pt x="1120503" y="0"/>
                    <a:pt x="1129408" y="8905"/>
                    <a:pt x="1129408" y="19891"/>
                  </a:cubicBezTo>
                  <a:lnTo>
                    <a:pt x="1129408" y="200810"/>
                  </a:lnTo>
                  <a:cubicBezTo>
                    <a:pt x="1129408" y="211795"/>
                    <a:pt x="1120503" y="220700"/>
                    <a:pt x="1109517" y="220700"/>
                  </a:cubicBezTo>
                  <a:lnTo>
                    <a:pt x="19891" y="220700"/>
                  </a:lnTo>
                  <a:cubicBezTo>
                    <a:pt x="8905" y="220700"/>
                    <a:pt x="0" y="211795"/>
                    <a:pt x="0" y="200810"/>
                  </a:cubicBezTo>
                  <a:lnTo>
                    <a:pt x="0" y="19891"/>
                  </a:lnTo>
                  <a:cubicBezTo>
                    <a:pt x="0" y="8905"/>
                    <a:pt x="8905" y="0"/>
                    <a:pt x="1989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TextBox 175"/>
            <p:cNvSpPr txBox="1"/>
            <p:nvPr/>
          </p:nvSpPr>
          <p:spPr>
            <a:xfrm>
              <a:off x="0" y="-57150"/>
              <a:ext cx="1129408" cy="2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4"/>
                </a:lnSpc>
              </a:pPr>
              <a:r>
                <a:rPr lang="en-US" sz="2596">
                  <a:solidFill>
                    <a:srgbClr val="FFFFFF"/>
                  </a:solidFill>
                  <a:latin typeface="Garet Bold"/>
                </a:rPr>
                <a:t>BUSINESS FLOW CHART</a:t>
              </a:r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2658469" y="8651858"/>
            <a:ext cx="12880410" cy="1257304"/>
            <a:chOff x="0" y="0"/>
            <a:chExt cx="17173881" cy="1676406"/>
          </a:xfrm>
        </p:grpSpPr>
        <p:grpSp>
          <p:nvGrpSpPr>
            <p:cNvPr id="192" name="Group 192"/>
            <p:cNvGrpSpPr/>
            <p:nvPr/>
          </p:nvGrpSpPr>
          <p:grpSpPr>
            <a:xfrm>
              <a:off x="367871" y="449998"/>
              <a:ext cx="1201857" cy="776410"/>
              <a:chOff x="0" y="0"/>
              <a:chExt cx="449836" cy="290598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449836" cy="290598"/>
              </a:xfrm>
              <a:custGeom>
                <a:avLst/>
                <a:gdLst/>
                <a:ahLst/>
                <a:cxnLst/>
                <a:rect l="l" t="t" r="r" b="b"/>
                <a:pathLst>
                  <a:path w="449836" h="290598">
                    <a:moveTo>
                      <a:pt x="145299" y="0"/>
                    </a:moveTo>
                    <a:lnTo>
                      <a:pt x="304537" y="0"/>
                    </a:lnTo>
                    <a:cubicBezTo>
                      <a:pt x="384784" y="0"/>
                      <a:pt x="449836" y="65053"/>
                      <a:pt x="449836" y="145299"/>
                    </a:cubicBezTo>
                    <a:lnTo>
                      <a:pt x="449836" y="145299"/>
                    </a:lnTo>
                    <a:cubicBezTo>
                      <a:pt x="449836" y="183835"/>
                      <a:pt x="434528" y="220792"/>
                      <a:pt x="407279" y="248041"/>
                    </a:cubicBezTo>
                    <a:cubicBezTo>
                      <a:pt x="380030" y="275290"/>
                      <a:pt x="343073" y="290598"/>
                      <a:pt x="304537" y="290598"/>
                    </a:cubicBezTo>
                    <a:lnTo>
                      <a:pt x="145299" y="290598"/>
                    </a:lnTo>
                    <a:cubicBezTo>
                      <a:pt x="65053" y="290598"/>
                      <a:pt x="0" y="225546"/>
                      <a:pt x="0" y="145299"/>
                    </a:cubicBezTo>
                    <a:lnTo>
                      <a:pt x="0" y="145299"/>
                    </a:lnTo>
                    <a:cubicBezTo>
                      <a:pt x="0" y="65053"/>
                      <a:pt x="65053" y="0"/>
                      <a:pt x="145299" y="0"/>
                    </a:cubicBezTo>
                    <a:close/>
                  </a:path>
                </a:pathLst>
              </a:custGeom>
              <a:solidFill>
                <a:srgbClr val="FF3131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TextBox 194"/>
              <p:cNvSpPr txBox="1"/>
              <p:nvPr/>
            </p:nvSpPr>
            <p:spPr>
              <a:xfrm>
                <a:off x="0" y="-19050"/>
                <a:ext cx="449836" cy="309648"/>
              </a:xfrm>
              <a:prstGeom prst="rect">
                <a:avLst/>
              </a:prstGeom>
            </p:spPr>
            <p:txBody>
              <a:bodyPr lIns="26448" tIns="26448" rIns="26448" bIns="26448" rtlCol="0" anchor="ctr"/>
              <a:lstStyle/>
              <a:p>
                <a:pPr algn="ctr">
                  <a:lnSpc>
                    <a:spcPts val="1674"/>
                  </a:lnSpc>
                </a:pPr>
                <a:endParaRPr/>
              </a:p>
            </p:txBody>
          </p:sp>
        </p:grpSp>
        <p:grpSp>
          <p:nvGrpSpPr>
            <p:cNvPr id="195" name="Group 195"/>
            <p:cNvGrpSpPr/>
            <p:nvPr/>
          </p:nvGrpSpPr>
          <p:grpSpPr>
            <a:xfrm>
              <a:off x="367871" y="331608"/>
              <a:ext cx="1201857" cy="776410"/>
              <a:chOff x="0" y="0"/>
              <a:chExt cx="449836" cy="290598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449836" cy="290598"/>
              </a:xfrm>
              <a:custGeom>
                <a:avLst/>
                <a:gdLst/>
                <a:ahLst/>
                <a:cxnLst/>
                <a:rect l="l" t="t" r="r" b="b"/>
                <a:pathLst>
                  <a:path w="449836" h="290598">
                    <a:moveTo>
                      <a:pt x="145299" y="0"/>
                    </a:moveTo>
                    <a:lnTo>
                      <a:pt x="304537" y="0"/>
                    </a:lnTo>
                    <a:cubicBezTo>
                      <a:pt x="384784" y="0"/>
                      <a:pt x="449836" y="65053"/>
                      <a:pt x="449836" y="145299"/>
                    </a:cubicBezTo>
                    <a:lnTo>
                      <a:pt x="449836" y="145299"/>
                    </a:lnTo>
                    <a:cubicBezTo>
                      <a:pt x="449836" y="183835"/>
                      <a:pt x="434528" y="220792"/>
                      <a:pt x="407279" y="248041"/>
                    </a:cubicBezTo>
                    <a:cubicBezTo>
                      <a:pt x="380030" y="275290"/>
                      <a:pt x="343073" y="290598"/>
                      <a:pt x="304537" y="290598"/>
                    </a:cubicBezTo>
                    <a:lnTo>
                      <a:pt x="145299" y="290598"/>
                    </a:lnTo>
                    <a:cubicBezTo>
                      <a:pt x="65053" y="290598"/>
                      <a:pt x="0" y="225546"/>
                      <a:pt x="0" y="145299"/>
                    </a:cubicBezTo>
                    <a:lnTo>
                      <a:pt x="0" y="145299"/>
                    </a:lnTo>
                    <a:cubicBezTo>
                      <a:pt x="0" y="65053"/>
                      <a:pt x="65053" y="0"/>
                      <a:pt x="1452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TextBox 197"/>
              <p:cNvSpPr txBox="1"/>
              <p:nvPr/>
            </p:nvSpPr>
            <p:spPr>
              <a:xfrm>
                <a:off x="0" y="-19050"/>
                <a:ext cx="449836" cy="309648"/>
              </a:xfrm>
              <a:prstGeom prst="rect">
                <a:avLst/>
              </a:prstGeom>
            </p:spPr>
            <p:txBody>
              <a:bodyPr lIns="26448" tIns="26448" rIns="26448" bIns="26448" rtlCol="0" anchor="ctr"/>
              <a:lstStyle/>
              <a:p>
                <a:pPr algn="ctr">
                  <a:lnSpc>
                    <a:spcPts val="1674"/>
                  </a:lnSpc>
                </a:pPr>
                <a:endParaRPr/>
              </a:p>
            </p:txBody>
          </p:sp>
        </p:grpSp>
        <p:sp>
          <p:nvSpPr>
            <p:cNvPr id="198" name="TextBox 198"/>
            <p:cNvSpPr txBox="1"/>
            <p:nvPr/>
          </p:nvSpPr>
          <p:spPr>
            <a:xfrm>
              <a:off x="422838" y="408765"/>
              <a:ext cx="1091922" cy="276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41"/>
                </a:lnSpc>
                <a:spcBef>
                  <a:spcPct val="0"/>
                </a:spcBef>
              </a:pPr>
              <a:endParaRPr/>
            </a:p>
          </p:txBody>
        </p:sp>
        <p:grpSp>
          <p:nvGrpSpPr>
            <p:cNvPr id="199" name="Group 199"/>
            <p:cNvGrpSpPr/>
            <p:nvPr/>
          </p:nvGrpSpPr>
          <p:grpSpPr>
            <a:xfrm>
              <a:off x="0" y="0"/>
              <a:ext cx="17173881" cy="1676406"/>
              <a:chOff x="0" y="0"/>
              <a:chExt cx="2904006" cy="283471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2904006" cy="283471"/>
              </a:xfrm>
              <a:custGeom>
                <a:avLst/>
                <a:gdLst/>
                <a:ahLst/>
                <a:cxnLst/>
                <a:rect l="l" t="t" r="r" b="b"/>
                <a:pathLst>
                  <a:path w="2904006" h="283471">
                    <a:moveTo>
                      <a:pt x="17271" y="0"/>
                    </a:moveTo>
                    <a:lnTo>
                      <a:pt x="2886735" y="0"/>
                    </a:lnTo>
                    <a:cubicBezTo>
                      <a:pt x="2896273" y="0"/>
                      <a:pt x="2904006" y="7732"/>
                      <a:pt x="2904006" y="17271"/>
                    </a:cubicBezTo>
                    <a:lnTo>
                      <a:pt x="2904006" y="266200"/>
                    </a:lnTo>
                    <a:cubicBezTo>
                      <a:pt x="2904006" y="270780"/>
                      <a:pt x="2902186" y="275173"/>
                      <a:pt x="2898947" y="278412"/>
                    </a:cubicBezTo>
                    <a:cubicBezTo>
                      <a:pt x="2895708" y="281651"/>
                      <a:pt x="2891315" y="283471"/>
                      <a:pt x="2886735" y="283471"/>
                    </a:cubicBezTo>
                    <a:lnTo>
                      <a:pt x="17271" y="283471"/>
                    </a:lnTo>
                    <a:cubicBezTo>
                      <a:pt x="12690" y="283471"/>
                      <a:pt x="8297" y="281651"/>
                      <a:pt x="5059" y="278412"/>
                    </a:cubicBezTo>
                    <a:cubicBezTo>
                      <a:pt x="1820" y="275173"/>
                      <a:pt x="0" y="270780"/>
                      <a:pt x="0" y="266200"/>
                    </a:cubicBezTo>
                    <a:lnTo>
                      <a:pt x="0" y="17271"/>
                    </a:lnTo>
                    <a:cubicBezTo>
                      <a:pt x="0" y="12690"/>
                      <a:pt x="1820" y="8297"/>
                      <a:pt x="5059" y="5059"/>
                    </a:cubicBezTo>
                    <a:cubicBezTo>
                      <a:pt x="8297" y="1820"/>
                      <a:pt x="12690" y="0"/>
                      <a:pt x="172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TextBox 201"/>
              <p:cNvSpPr txBox="1"/>
              <p:nvPr/>
            </p:nvSpPr>
            <p:spPr>
              <a:xfrm>
                <a:off x="0" y="-19050"/>
                <a:ext cx="2904006" cy="3025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2"/>
                  </a:lnSpc>
                </a:pPr>
                <a:endParaRPr/>
              </a:p>
            </p:txBody>
          </p:sp>
        </p:grpSp>
        <p:sp>
          <p:nvSpPr>
            <p:cNvPr id="202" name="TextBox 202"/>
            <p:cNvSpPr txBox="1"/>
            <p:nvPr/>
          </p:nvSpPr>
          <p:spPr>
            <a:xfrm>
              <a:off x="1661388" y="418290"/>
              <a:ext cx="1460579" cy="695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5"/>
                </a:lnSpc>
                <a:spcBef>
                  <a:spcPct val="0"/>
                </a:spcBef>
              </a:pPr>
              <a:r>
                <a:rPr lang="en-US" sz="1589">
                  <a:solidFill>
                    <a:srgbClr val="000000"/>
                  </a:solidFill>
                  <a:latin typeface="Garet Bold"/>
                </a:rPr>
                <a:t>AI/ ML driven</a:t>
              </a:r>
            </a:p>
          </p:txBody>
        </p:sp>
        <p:grpSp>
          <p:nvGrpSpPr>
            <p:cNvPr id="203" name="Group 203"/>
            <p:cNvGrpSpPr/>
            <p:nvPr/>
          </p:nvGrpSpPr>
          <p:grpSpPr>
            <a:xfrm>
              <a:off x="4601655" y="331608"/>
              <a:ext cx="1091922" cy="894800"/>
              <a:chOff x="0" y="0"/>
              <a:chExt cx="156941" cy="128609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156941" cy="128609"/>
              </a:xfrm>
              <a:custGeom>
                <a:avLst/>
                <a:gdLst/>
                <a:ahLst/>
                <a:cxnLst/>
                <a:rect l="l" t="t" r="r" b="b"/>
                <a:pathLst>
                  <a:path w="156941" h="128609">
                    <a:moveTo>
                      <a:pt x="0" y="0"/>
                    </a:moveTo>
                    <a:lnTo>
                      <a:pt x="156941" y="0"/>
                    </a:lnTo>
                    <a:lnTo>
                      <a:pt x="156941" y="128609"/>
                    </a:lnTo>
                    <a:lnTo>
                      <a:pt x="0" y="128609"/>
                    </a:lnTo>
                    <a:close/>
                  </a:path>
                </a:pathLst>
              </a:custGeom>
              <a:solidFill>
                <a:srgbClr val="8A8A8A">
                  <a:alpha val="24706"/>
                </a:srgbClr>
              </a:solidFill>
              <a:ln cap="sq">
                <a:noFill/>
                <a:prstDash val="sysDot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TextBox 205"/>
              <p:cNvSpPr txBox="1"/>
              <p:nvPr/>
            </p:nvSpPr>
            <p:spPr>
              <a:xfrm>
                <a:off x="0" y="-19050"/>
                <a:ext cx="156941" cy="1476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2"/>
                  </a:lnSpc>
                </a:pPr>
                <a:endParaRPr/>
              </a:p>
            </p:txBody>
          </p:sp>
        </p:grpSp>
        <p:sp>
          <p:nvSpPr>
            <p:cNvPr id="206" name="TextBox 206"/>
            <p:cNvSpPr txBox="1"/>
            <p:nvPr/>
          </p:nvSpPr>
          <p:spPr>
            <a:xfrm>
              <a:off x="5852513" y="423504"/>
              <a:ext cx="1953246" cy="695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5"/>
                </a:lnSpc>
              </a:pPr>
              <a:r>
                <a:rPr lang="en-US" sz="1589">
                  <a:solidFill>
                    <a:srgbClr val="000000"/>
                  </a:solidFill>
                  <a:latin typeface="Garet Bold"/>
                </a:rPr>
                <a:t>User </a:t>
              </a:r>
            </a:p>
            <a:p>
              <a:pPr algn="ctr">
                <a:lnSpc>
                  <a:spcPts val="2225"/>
                </a:lnSpc>
                <a:spcBef>
                  <a:spcPct val="0"/>
                </a:spcBef>
              </a:pPr>
              <a:r>
                <a:rPr lang="en-US" sz="1589">
                  <a:solidFill>
                    <a:srgbClr val="000000"/>
                  </a:solidFill>
                  <a:latin typeface="Garet Bold"/>
                </a:rPr>
                <a:t>Registrations</a:t>
              </a:r>
            </a:p>
          </p:txBody>
        </p:sp>
        <p:grpSp>
          <p:nvGrpSpPr>
            <p:cNvPr id="207" name="Group 207"/>
            <p:cNvGrpSpPr/>
            <p:nvPr/>
          </p:nvGrpSpPr>
          <p:grpSpPr>
            <a:xfrm>
              <a:off x="9285716" y="331608"/>
              <a:ext cx="1091922" cy="894800"/>
              <a:chOff x="0" y="0"/>
              <a:chExt cx="156941" cy="128609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156941" cy="128609"/>
              </a:xfrm>
              <a:custGeom>
                <a:avLst/>
                <a:gdLst/>
                <a:ahLst/>
                <a:cxnLst/>
                <a:rect l="l" t="t" r="r" b="b"/>
                <a:pathLst>
                  <a:path w="156941" h="128609">
                    <a:moveTo>
                      <a:pt x="0" y="0"/>
                    </a:moveTo>
                    <a:lnTo>
                      <a:pt x="156941" y="0"/>
                    </a:lnTo>
                    <a:lnTo>
                      <a:pt x="156941" y="128609"/>
                    </a:lnTo>
                    <a:lnTo>
                      <a:pt x="0" y="128609"/>
                    </a:lnTo>
                    <a:close/>
                  </a:path>
                </a:pathLst>
              </a:custGeom>
              <a:solidFill>
                <a:srgbClr val="ADC6E8">
                  <a:alpha val="24706"/>
                </a:srgbClr>
              </a:solidFill>
              <a:ln cap="sq">
                <a:noFill/>
                <a:prstDash val="sysDot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TextBox 209"/>
              <p:cNvSpPr txBox="1"/>
              <p:nvPr/>
            </p:nvSpPr>
            <p:spPr>
              <a:xfrm>
                <a:off x="0" y="-19050"/>
                <a:ext cx="156941" cy="1476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2"/>
                  </a:lnSpc>
                </a:pPr>
                <a:endParaRPr/>
              </a:p>
            </p:txBody>
          </p:sp>
        </p:grpSp>
        <p:sp>
          <p:nvSpPr>
            <p:cNvPr id="210" name="TextBox 210"/>
            <p:cNvSpPr txBox="1"/>
            <p:nvPr/>
          </p:nvSpPr>
          <p:spPr>
            <a:xfrm>
              <a:off x="10536573" y="423504"/>
              <a:ext cx="1953246" cy="695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5"/>
                </a:lnSpc>
              </a:pPr>
              <a:r>
                <a:rPr lang="en-US" sz="1589">
                  <a:solidFill>
                    <a:srgbClr val="000000"/>
                  </a:solidFill>
                  <a:latin typeface="Garet Bold"/>
                </a:rPr>
                <a:t>Services</a:t>
              </a:r>
            </a:p>
            <a:p>
              <a:pPr algn="ctr">
                <a:lnSpc>
                  <a:spcPts val="2225"/>
                </a:lnSpc>
                <a:spcBef>
                  <a:spcPct val="0"/>
                </a:spcBef>
              </a:pPr>
              <a:r>
                <a:rPr lang="en-US" sz="1589">
                  <a:solidFill>
                    <a:srgbClr val="000000"/>
                  </a:solidFill>
                  <a:latin typeface="Garet Bold"/>
                </a:rPr>
                <a:t>Offered</a:t>
              </a:r>
            </a:p>
          </p:txBody>
        </p:sp>
        <p:grpSp>
          <p:nvGrpSpPr>
            <p:cNvPr id="211" name="Group 211"/>
            <p:cNvGrpSpPr/>
            <p:nvPr/>
          </p:nvGrpSpPr>
          <p:grpSpPr>
            <a:xfrm>
              <a:off x="13969777" y="326394"/>
              <a:ext cx="1091922" cy="894800"/>
              <a:chOff x="0" y="0"/>
              <a:chExt cx="156941" cy="128609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156941" cy="128609"/>
              </a:xfrm>
              <a:custGeom>
                <a:avLst/>
                <a:gdLst/>
                <a:ahLst/>
                <a:cxnLst/>
                <a:rect l="l" t="t" r="r" b="b"/>
                <a:pathLst>
                  <a:path w="156941" h="128609">
                    <a:moveTo>
                      <a:pt x="0" y="0"/>
                    </a:moveTo>
                    <a:lnTo>
                      <a:pt x="156941" y="0"/>
                    </a:lnTo>
                    <a:lnTo>
                      <a:pt x="156941" y="128609"/>
                    </a:lnTo>
                    <a:lnTo>
                      <a:pt x="0" y="128609"/>
                    </a:lnTo>
                    <a:close/>
                  </a:path>
                </a:pathLst>
              </a:custGeom>
              <a:solidFill>
                <a:srgbClr val="FFCD02">
                  <a:alpha val="24706"/>
                </a:srgbClr>
              </a:solidFill>
              <a:ln cap="sq">
                <a:noFill/>
                <a:prstDash val="sysDot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TextBox 213"/>
              <p:cNvSpPr txBox="1"/>
              <p:nvPr/>
            </p:nvSpPr>
            <p:spPr>
              <a:xfrm>
                <a:off x="0" y="-19050"/>
                <a:ext cx="156941" cy="1476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2"/>
                  </a:lnSpc>
                </a:pPr>
                <a:endParaRPr/>
              </a:p>
            </p:txBody>
          </p:sp>
        </p:grpSp>
        <p:sp>
          <p:nvSpPr>
            <p:cNvPr id="214" name="TextBox 214"/>
            <p:cNvSpPr txBox="1"/>
            <p:nvPr/>
          </p:nvSpPr>
          <p:spPr>
            <a:xfrm>
              <a:off x="15220634" y="418290"/>
              <a:ext cx="1953246" cy="695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5"/>
                </a:lnSpc>
              </a:pPr>
              <a:r>
                <a:rPr lang="en-US" sz="1589">
                  <a:solidFill>
                    <a:srgbClr val="000000"/>
                  </a:solidFill>
                  <a:latin typeface="Garet Bold"/>
                </a:rPr>
                <a:t>Product</a:t>
              </a:r>
            </a:p>
            <a:p>
              <a:pPr algn="ctr">
                <a:lnSpc>
                  <a:spcPts val="2225"/>
                </a:lnSpc>
                <a:spcBef>
                  <a:spcPct val="0"/>
                </a:spcBef>
              </a:pPr>
              <a:r>
                <a:rPr lang="en-US" sz="1589">
                  <a:solidFill>
                    <a:srgbClr val="000000"/>
                  </a:solidFill>
                  <a:latin typeface="Garet Bold"/>
                </a:rPr>
                <a:t>Offered</a:t>
              </a:r>
            </a:p>
          </p:txBody>
        </p:sp>
      </p:grpSp>
      <p:sp>
        <p:nvSpPr>
          <p:cNvPr id="215" name="TextBox 215"/>
          <p:cNvSpPr txBox="1"/>
          <p:nvPr/>
        </p:nvSpPr>
        <p:spPr>
          <a:xfrm>
            <a:off x="12881736" y="9937737"/>
            <a:ext cx="6364947" cy="21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0"/>
              </a:lnSpc>
              <a:spcBef>
                <a:spcPct val="0"/>
              </a:spcBef>
            </a:pPr>
            <a:r>
              <a:rPr lang="en-US" sz="1343">
                <a:solidFill>
                  <a:srgbClr val="000000"/>
                </a:solidFill>
                <a:latin typeface="Garet Bold"/>
              </a:rPr>
              <a:t>Buddy - </a:t>
            </a:r>
            <a:r>
              <a:rPr lang="en-US" sz="1343">
                <a:solidFill>
                  <a:srgbClr val="000000"/>
                </a:solidFill>
                <a:latin typeface="Garet"/>
              </a:rPr>
              <a:t>Current University enrolled student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CBC9B8B-75EB-897F-E103-8029B73DB4DA}"/>
              </a:ext>
            </a:extLst>
          </p:cNvPr>
          <p:cNvSpPr txBox="1"/>
          <p:nvPr/>
        </p:nvSpPr>
        <p:spPr>
          <a:xfrm>
            <a:off x="10287000" y="1146188"/>
            <a:ext cx="9621078" cy="55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130"/>
              </a:lnSpc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Garet Bold"/>
              </a:rPr>
              <a:t>Student Management System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169467" y="4414902"/>
            <a:ext cx="810019" cy="5180353"/>
          </a:xfrm>
          <a:custGeom>
            <a:avLst/>
            <a:gdLst/>
            <a:ahLst/>
            <a:cxnLst/>
            <a:rect l="l" t="t" r="r" b="b"/>
            <a:pathLst>
              <a:path w="810019" h="5180353">
                <a:moveTo>
                  <a:pt x="0" y="0"/>
                </a:moveTo>
                <a:lnTo>
                  <a:pt x="810019" y="0"/>
                </a:lnTo>
                <a:lnTo>
                  <a:pt x="810019" y="5180352"/>
                </a:lnTo>
                <a:lnTo>
                  <a:pt x="0" y="518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 flipH="1">
            <a:off x="6449373" y="2736943"/>
            <a:ext cx="5121830" cy="4224458"/>
          </a:xfrm>
          <a:custGeom>
            <a:avLst/>
            <a:gdLst/>
            <a:ahLst/>
            <a:cxnLst/>
            <a:rect l="l" t="t" r="r" b="b"/>
            <a:pathLst>
              <a:path w="5121830" h="4224458">
                <a:moveTo>
                  <a:pt x="5121830" y="0"/>
                </a:moveTo>
                <a:lnTo>
                  <a:pt x="0" y="0"/>
                </a:lnTo>
                <a:lnTo>
                  <a:pt x="0" y="4224458"/>
                </a:lnTo>
                <a:lnTo>
                  <a:pt x="5121830" y="4224458"/>
                </a:lnTo>
                <a:lnTo>
                  <a:pt x="51218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7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 flipV="1">
            <a:off x="4070301" y="308166"/>
            <a:ext cx="810019" cy="4943545"/>
          </a:xfrm>
          <a:custGeom>
            <a:avLst/>
            <a:gdLst/>
            <a:ahLst/>
            <a:cxnLst/>
            <a:rect l="l" t="t" r="r" b="b"/>
            <a:pathLst>
              <a:path w="810019" h="4943545">
                <a:moveTo>
                  <a:pt x="0" y="4943545"/>
                </a:moveTo>
                <a:lnTo>
                  <a:pt x="810019" y="4943545"/>
                </a:lnTo>
                <a:lnTo>
                  <a:pt x="810019" y="0"/>
                </a:lnTo>
                <a:lnTo>
                  <a:pt x="0" y="0"/>
                </a:lnTo>
                <a:lnTo>
                  <a:pt x="0" y="49435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7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3611875" y="2721906"/>
            <a:ext cx="0" cy="1180507"/>
          </a:xfrm>
          <a:prstGeom prst="line">
            <a:avLst/>
          </a:prstGeom>
          <a:ln w="9525" cap="rnd">
            <a:solidFill>
              <a:srgbClr val="231F20"/>
            </a:solidFill>
            <a:prstDash val="solid"/>
            <a:headEnd type="oval" w="lg" len="lg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7983324" y="2891575"/>
            <a:ext cx="4319486" cy="0"/>
          </a:xfrm>
          <a:prstGeom prst="line">
            <a:avLst/>
          </a:prstGeom>
          <a:ln w="9525" cap="rnd">
            <a:solidFill>
              <a:srgbClr val="231F2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2302810" y="2891575"/>
            <a:ext cx="0" cy="490614"/>
          </a:xfrm>
          <a:prstGeom prst="line">
            <a:avLst/>
          </a:prstGeom>
          <a:ln w="9525" cap="rnd">
            <a:solidFill>
              <a:srgbClr val="231F2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86309" y="7352937"/>
            <a:ext cx="4232536" cy="50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0"/>
              </a:lnSpc>
            </a:pPr>
            <a:r>
              <a:rPr lang="en-US" sz="2950">
                <a:solidFill>
                  <a:srgbClr val="231F20"/>
                </a:solidFill>
                <a:latin typeface="Garet Bold"/>
              </a:rPr>
              <a:t>Mentor Onboarding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60252" y="7689054"/>
            <a:ext cx="3350846" cy="50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0"/>
              </a:lnSpc>
            </a:pPr>
            <a:r>
              <a:rPr lang="en-US" sz="2950">
                <a:solidFill>
                  <a:srgbClr val="231F20"/>
                </a:solidFill>
                <a:latin typeface="Garet Bold"/>
              </a:rPr>
              <a:t>Future Partners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5298439" y="7323874"/>
            <a:ext cx="0" cy="645799"/>
          </a:xfrm>
          <a:prstGeom prst="line">
            <a:avLst/>
          </a:prstGeom>
          <a:ln w="9525" cap="rnd">
            <a:solidFill>
              <a:srgbClr val="231F2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9862509" y="6436939"/>
            <a:ext cx="6915" cy="1215595"/>
          </a:xfrm>
          <a:prstGeom prst="line">
            <a:avLst/>
          </a:prstGeom>
          <a:ln w="9525" cap="rnd">
            <a:solidFill>
              <a:srgbClr val="231F2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5795794" y="7659225"/>
            <a:ext cx="4079065" cy="0"/>
          </a:xfrm>
          <a:prstGeom prst="line">
            <a:avLst/>
          </a:prstGeom>
          <a:ln w="9525" cap="rnd">
            <a:solidFill>
              <a:srgbClr val="231F2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4010777" y="7969673"/>
            <a:ext cx="1287663" cy="0"/>
          </a:xfrm>
          <a:prstGeom prst="line">
            <a:avLst/>
          </a:prstGeom>
          <a:ln w="9525" cap="rnd">
            <a:solidFill>
              <a:srgbClr val="231F2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429542" y="119253"/>
            <a:ext cx="3428916" cy="920199"/>
            <a:chOff x="0" y="0"/>
            <a:chExt cx="874703" cy="2347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4703" cy="234739"/>
            </a:xfrm>
            <a:custGeom>
              <a:avLst/>
              <a:gdLst/>
              <a:ahLst/>
              <a:cxnLst/>
              <a:rect l="l" t="t" r="r" b="b"/>
              <a:pathLst>
                <a:path w="874703" h="234739">
                  <a:moveTo>
                    <a:pt x="24836" y="0"/>
                  </a:moveTo>
                  <a:lnTo>
                    <a:pt x="849867" y="0"/>
                  </a:lnTo>
                  <a:cubicBezTo>
                    <a:pt x="856454" y="0"/>
                    <a:pt x="862771" y="2617"/>
                    <a:pt x="867428" y="7274"/>
                  </a:cubicBezTo>
                  <a:cubicBezTo>
                    <a:pt x="872086" y="11932"/>
                    <a:pt x="874703" y="18249"/>
                    <a:pt x="874703" y="24836"/>
                  </a:cubicBezTo>
                  <a:lnTo>
                    <a:pt x="874703" y="209903"/>
                  </a:lnTo>
                  <a:cubicBezTo>
                    <a:pt x="874703" y="216490"/>
                    <a:pt x="872086" y="222807"/>
                    <a:pt x="867428" y="227465"/>
                  </a:cubicBezTo>
                  <a:cubicBezTo>
                    <a:pt x="862771" y="232123"/>
                    <a:pt x="856454" y="234739"/>
                    <a:pt x="849867" y="234739"/>
                  </a:cubicBezTo>
                  <a:lnTo>
                    <a:pt x="24836" y="234739"/>
                  </a:lnTo>
                  <a:cubicBezTo>
                    <a:pt x="18249" y="234739"/>
                    <a:pt x="11932" y="232123"/>
                    <a:pt x="7274" y="227465"/>
                  </a:cubicBezTo>
                  <a:cubicBezTo>
                    <a:pt x="2617" y="222807"/>
                    <a:pt x="0" y="216490"/>
                    <a:pt x="0" y="209903"/>
                  </a:cubicBezTo>
                  <a:lnTo>
                    <a:pt x="0" y="24836"/>
                  </a:lnTo>
                  <a:cubicBezTo>
                    <a:pt x="0" y="18249"/>
                    <a:pt x="2617" y="11932"/>
                    <a:pt x="7274" y="7274"/>
                  </a:cubicBezTo>
                  <a:cubicBezTo>
                    <a:pt x="11932" y="2617"/>
                    <a:pt x="18249" y="0"/>
                    <a:pt x="24836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74703" cy="291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4"/>
                </a:lnSpc>
              </a:pPr>
              <a:r>
                <a:rPr lang="en-US" sz="2596">
                  <a:solidFill>
                    <a:srgbClr val="FFFFFF"/>
                  </a:solidFill>
                  <a:latin typeface="Garet Bold"/>
                </a:rPr>
                <a:t>BUSINESS PHASES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6660364" y="1487127"/>
            <a:ext cx="2349924" cy="1697820"/>
          </a:xfrm>
          <a:custGeom>
            <a:avLst/>
            <a:gdLst/>
            <a:ahLst/>
            <a:cxnLst/>
            <a:rect l="l" t="t" r="r" b="b"/>
            <a:pathLst>
              <a:path w="2349924" h="1697820">
                <a:moveTo>
                  <a:pt x="0" y="0"/>
                </a:moveTo>
                <a:lnTo>
                  <a:pt x="2349924" y="0"/>
                </a:lnTo>
                <a:lnTo>
                  <a:pt x="2349924" y="1697821"/>
                </a:lnTo>
                <a:lnTo>
                  <a:pt x="0" y="16978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418530" y="1585938"/>
            <a:ext cx="2139794" cy="1599010"/>
          </a:xfrm>
          <a:custGeom>
            <a:avLst/>
            <a:gdLst/>
            <a:ahLst/>
            <a:cxnLst/>
            <a:rect l="l" t="t" r="r" b="b"/>
            <a:pathLst>
              <a:path w="2139794" h="1599010">
                <a:moveTo>
                  <a:pt x="0" y="0"/>
                </a:moveTo>
                <a:lnTo>
                  <a:pt x="2139793" y="0"/>
                </a:lnTo>
                <a:lnTo>
                  <a:pt x="2139793" y="1599010"/>
                </a:lnTo>
                <a:lnTo>
                  <a:pt x="0" y="1599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094210" y="5391755"/>
            <a:ext cx="1299789" cy="1932119"/>
          </a:xfrm>
          <a:custGeom>
            <a:avLst/>
            <a:gdLst/>
            <a:ahLst/>
            <a:cxnLst/>
            <a:rect l="l" t="t" r="r" b="b"/>
            <a:pathLst>
              <a:path w="1299789" h="1932119">
                <a:moveTo>
                  <a:pt x="0" y="0"/>
                </a:moveTo>
                <a:lnTo>
                  <a:pt x="1299790" y="0"/>
                </a:lnTo>
                <a:lnTo>
                  <a:pt x="1299790" y="1932119"/>
                </a:lnTo>
                <a:lnTo>
                  <a:pt x="0" y="1932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010777" y="6196324"/>
            <a:ext cx="2490915" cy="1331507"/>
          </a:xfrm>
          <a:custGeom>
            <a:avLst/>
            <a:gdLst/>
            <a:ahLst/>
            <a:cxnLst/>
            <a:rect l="l" t="t" r="r" b="b"/>
            <a:pathLst>
              <a:path w="2490915" h="1331507">
                <a:moveTo>
                  <a:pt x="0" y="0"/>
                </a:moveTo>
                <a:lnTo>
                  <a:pt x="2490914" y="0"/>
                </a:lnTo>
                <a:lnTo>
                  <a:pt x="2490914" y="1331507"/>
                </a:lnTo>
                <a:lnTo>
                  <a:pt x="0" y="13315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786309" y="3905324"/>
            <a:ext cx="5923085" cy="50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0"/>
              </a:lnSpc>
            </a:pPr>
            <a:r>
              <a:rPr lang="en-US" sz="2950">
                <a:solidFill>
                  <a:srgbClr val="231F20"/>
                </a:solidFill>
                <a:latin typeface="Garet Bold"/>
              </a:rPr>
              <a:t>Student Management System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28092" y="4609739"/>
            <a:ext cx="5581301" cy="185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SM Sytem: B2B, SaaS </a:t>
            </a:r>
          </a:p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Pricing: Usage based subscription model</a:t>
            </a:r>
          </a:p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User: Education Counsellor</a:t>
            </a:r>
          </a:p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Why: To build user-base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53197" y="3325039"/>
            <a:ext cx="3772859" cy="50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0"/>
              </a:lnSpc>
            </a:pPr>
            <a:r>
              <a:rPr lang="en-US" sz="2950">
                <a:solidFill>
                  <a:srgbClr val="231F20"/>
                </a:solidFill>
                <a:latin typeface="Garet Bold"/>
              </a:rPr>
              <a:t>Buddy Onboarding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12650" y="3887143"/>
            <a:ext cx="6231006" cy="148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Buddy Programme: B2C, Service</a:t>
            </a:r>
          </a:p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Pricing: Monthly subscription or Per-user based model</a:t>
            </a:r>
          </a:p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User: Mentee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81919" y="8071502"/>
            <a:ext cx="6389064" cy="185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Career Mentorship: B2C, Service</a:t>
            </a:r>
          </a:p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Pricing: Monthly subscription or Per-user based model</a:t>
            </a:r>
          </a:p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User: Mentee (current or prospective students or alumni)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60252" y="8315620"/>
            <a:ext cx="4442131" cy="110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Universities</a:t>
            </a:r>
          </a:p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Recruiters</a:t>
            </a:r>
          </a:p>
          <a:p>
            <a:pPr marL="454968" lvl="1" indent="-227484" algn="just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000000"/>
                </a:solidFill>
                <a:latin typeface="Garet"/>
              </a:rPr>
              <a:t>e-Learning platforms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16868" y="10013414"/>
            <a:ext cx="6581877" cy="23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"/>
              </a:lnSpc>
              <a:spcBef>
                <a:spcPct val="0"/>
              </a:spcBef>
            </a:pPr>
            <a:r>
              <a:rPr lang="en-US" sz="1389">
                <a:solidFill>
                  <a:srgbClr val="000000"/>
                </a:solidFill>
                <a:latin typeface="Garet Bold"/>
              </a:rPr>
              <a:t>Buddy - </a:t>
            </a:r>
            <a:r>
              <a:rPr lang="en-US" sz="1389">
                <a:solidFill>
                  <a:srgbClr val="000000"/>
                </a:solidFill>
                <a:latin typeface="Garet"/>
              </a:rPr>
              <a:t>Current University enrolled student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65399" y="4650041"/>
            <a:ext cx="3585304" cy="1709034"/>
            <a:chOff x="0" y="0"/>
            <a:chExt cx="938232" cy="447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8232" cy="447234"/>
            </a:xfrm>
            <a:custGeom>
              <a:avLst/>
              <a:gdLst/>
              <a:ahLst/>
              <a:cxnLst/>
              <a:rect l="l" t="t" r="r" b="b"/>
              <a:pathLst>
                <a:path w="938232" h="447234">
                  <a:moveTo>
                    <a:pt x="64780" y="0"/>
                  </a:moveTo>
                  <a:lnTo>
                    <a:pt x="873451" y="0"/>
                  </a:lnTo>
                  <a:cubicBezTo>
                    <a:pt x="890632" y="0"/>
                    <a:pt x="907109" y="6825"/>
                    <a:pt x="919258" y="18974"/>
                  </a:cubicBezTo>
                  <a:cubicBezTo>
                    <a:pt x="931407" y="31122"/>
                    <a:pt x="938232" y="47600"/>
                    <a:pt x="938232" y="64780"/>
                  </a:cubicBezTo>
                  <a:lnTo>
                    <a:pt x="938232" y="382454"/>
                  </a:lnTo>
                  <a:cubicBezTo>
                    <a:pt x="938232" y="418231"/>
                    <a:pt x="909229" y="447234"/>
                    <a:pt x="873451" y="447234"/>
                  </a:cubicBezTo>
                  <a:lnTo>
                    <a:pt x="64780" y="447234"/>
                  </a:lnTo>
                  <a:cubicBezTo>
                    <a:pt x="29003" y="447234"/>
                    <a:pt x="0" y="418231"/>
                    <a:pt x="0" y="382454"/>
                  </a:cubicBezTo>
                  <a:lnTo>
                    <a:pt x="0" y="64780"/>
                  </a:lnTo>
                  <a:cubicBezTo>
                    <a:pt x="0" y="29003"/>
                    <a:pt x="29003" y="0"/>
                    <a:pt x="64780" y="0"/>
                  </a:cubicBezTo>
                  <a:close/>
                </a:path>
              </a:pathLst>
            </a:custGeom>
            <a:solidFill>
              <a:srgbClr val="BBB5E9">
                <a:alpha val="49804"/>
              </a:srgbClr>
            </a:solidFill>
            <a:ln w="19050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938232" cy="447234"/>
            </a:xfrm>
            <a:prstGeom prst="rect">
              <a:avLst/>
            </a:prstGeom>
          </p:spPr>
          <p:txBody>
            <a:bodyPr lIns="25127" tIns="25127" rIns="25127" bIns="25127" rtlCol="0" anchor="ctr"/>
            <a:lstStyle/>
            <a:p>
              <a:pPr marL="0" lvl="0" indent="0" algn="ctr">
                <a:lnSpc>
                  <a:spcPts val="5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65399" y="1896905"/>
            <a:ext cx="3585304" cy="1567736"/>
            <a:chOff x="0" y="0"/>
            <a:chExt cx="938232" cy="410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8232" cy="410258"/>
            </a:xfrm>
            <a:custGeom>
              <a:avLst/>
              <a:gdLst/>
              <a:ahLst/>
              <a:cxnLst/>
              <a:rect l="l" t="t" r="r" b="b"/>
              <a:pathLst>
                <a:path w="938232" h="410258">
                  <a:moveTo>
                    <a:pt x="64780" y="0"/>
                  </a:moveTo>
                  <a:lnTo>
                    <a:pt x="873451" y="0"/>
                  </a:lnTo>
                  <a:cubicBezTo>
                    <a:pt x="890632" y="0"/>
                    <a:pt x="907109" y="6825"/>
                    <a:pt x="919258" y="18974"/>
                  </a:cubicBezTo>
                  <a:cubicBezTo>
                    <a:pt x="931407" y="31122"/>
                    <a:pt x="938232" y="47600"/>
                    <a:pt x="938232" y="64780"/>
                  </a:cubicBezTo>
                  <a:lnTo>
                    <a:pt x="938232" y="345478"/>
                  </a:lnTo>
                  <a:cubicBezTo>
                    <a:pt x="938232" y="381255"/>
                    <a:pt x="909229" y="410258"/>
                    <a:pt x="873451" y="410258"/>
                  </a:cubicBezTo>
                  <a:lnTo>
                    <a:pt x="64780" y="410258"/>
                  </a:lnTo>
                  <a:cubicBezTo>
                    <a:pt x="47600" y="410258"/>
                    <a:pt x="31122" y="403433"/>
                    <a:pt x="18974" y="391284"/>
                  </a:cubicBezTo>
                  <a:cubicBezTo>
                    <a:pt x="6825" y="379136"/>
                    <a:pt x="0" y="362658"/>
                    <a:pt x="0" y="345478"/>
                  </a:cubicBezTo>
                  <a:lnTo>
                    <a:pt x="0" y="64780"/>
                  </a:lnTo>
                  <a:cubicBezTo>
                    <a:pt x="0" y="29003"/>
                    <a:pt x="29003" y="0"/>
                    <a:pt x="64780" y="0"/>
                  </a:cubicBezTo>
                  <a:close/>
                </a:path>
              </a:pathLst>
            </a:custGeom>
            <a:solidFill>
              <a:srgbClr val="9CCEE9">
                <a:alpha val="49804"/>
              </a:srgbClr>
            </a:solidFill>
            <a:ln w="19050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938232" cy="410258"/>
            </a:xfrm>
            <a:prstGeom prst="rect">
              <a:avLst/>
            </a:prstGeom>
          </p:spPr>
          <p:txBody>
            <a:bodyPr lIns="25127" tIns="25127" rIns="25127" bIns="25127" rtlCol="0" anchor="ctr"/>
            <a:lstStyle/>
            <a:p>
              <a:pPr marL="0" lvl="0" indent="0" algn="ctr">
                <a:lnSpc>
                  <a:spcPts val="5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32397" y="7893114"/>
            <a:ext cx="3585304" cy="2201004"/>
            <a:chOff x="0" y="0"/>
            <a:chExt cx="938232" cy="5759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8232" cy="575977"/>
            </a:xfrm>
            <a:custGeom>
              <a:avLst/>
              <a:gdLst/>
              <a:ahLst/>
              <a:cxnLst/>
              <a:rect l="l" t="t" r="r" b="b"/>
              <a:pathLst>
                <a:path w="938232" h="575977">
                  <a:moveTo>
                    <a:pt x="64780" y="0"/>
                  </a:moveTo>
                  <a:lnTo>
                    <a:pt x="873451" y="0"/>
                  </a:lnTo>
                  <a:cubicBezTo>
                    <a:pt x="890632" y="0"/>
                    <a:pt x="907109" y="6825"/>
                    <a:pt x="919258" y="18974"/>
                  </a:cubicBezTo>
                  <a:cubicBezTo>
                    <a:pt x="931407" y="31122"/>
                    <a:pt x="938232" y="47600"/>
                    <a:pt x="938232" y="64780"/>
                  </a:cubicBezTo>
                  <a:lnTo>
                    <a:pt x="938232" y="511196"/>
                  </a:lnTo>
                  <a:cubicBezTo>
                    <a:pt x="938232" y="546974"/>
                    <a:pt x="909229" y="575977"/>
                    <a:pt x="873451" y="575977"/>
                  </a:cubicBezTo>
                  <a:lnTo>
                    <a:pt x="64780" y="575977"/>
                  </a:lnTo>
                  <a:cubicBezTo>
                    <a:pt x="29003" y="575977"/>
                    <a:pt x="0" y="546974"/>
                    <a:pt x="0" y="511196"/>
                  </a:cubicBezTo>
                  <a:lnTo>
                    <a:pt x="0" y="64780"/>
                  </a:lnTo>
                  <a:cubicBezTo>
                    <a:pt x="0" y="29003"/>
                    <a:pt x="29003" y="0"/>
                    <a:pt x="64780" y="0"/>
                  </a:cubicBezTo>
                  <a:close/>
                </a:path>
              </a:pathLst>
            </a:custGeom>
            <a:solidFill>
              <a:srgbClr val="CCE3B2">
                <a:alpha val="25882"/>
              </a:srgbClr>
            </a:solidFill>
            <a:ln w="19050" cap="rnd">
              <a:solidFill>
                <a:srgbClr val="000000">
                  <a:alpha val="2588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938232" cy="575977"/>
            </a:xfrm>
            <a:prstGeom prst="rect">
              <a:avLst/>
            </a:prstGeom>
          </p:spPr>
          <p:txBody>
            <a:bodyPr lIns="25127" tIns="25127" rIns="25127" bIns="25127" rtlCol="0" anchor="ctr"/>
            <a:lstStyle/>
            <a:p>
              <a:pPr marL="0" lvl="0" indent="0" algn="ctr">
                <a:lnSpc>
                  <a:spcPts val="5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11754" y="4503560"/>
            <a:ext cx="4019906" cy="2749765"/>
            <a:chOff x="0" y="0"/>
            <a:chExt cx="1052396" cy="7198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2396" cy="719878"/>
            </a:xfrm>
            <a:custGeom>
              <a:avLst/>
              <a:gdLst/>
              <a:ahLst/>
              <a:cxnLst/>
              <a:rect l="l" t="t" r="r" b="b"/>
              <a:pathLst>
                <a:path w="1052396" h="719878">
                  <a:moveTo>
                    <a:pt x="57777" y="0"/>
                  </a:moveTo>
                  <a:lnTo>
                    <a:pt x="994619" y="0"/>
                  </a:lnTo>
                  <a:cubicBezTo>
                    <a:pt x="1009942" y="0"/>
                    <a:pt x="1024638" y="6087"/>
                    <a:pt x="1035473" y="16922"/>
                  </a:cubicBezTo>
                  <a:cubicBezTo>
                    <a:pt x="1046308" y="27758"/>
                    <a:pt x="1052396" y="42453"/>
                    <a:pt x="1052396" y="57777"/>
                  </a:cubicBezTo>
                  <a:lnTo>
                    <a:pt x="1052396" y="662101"/>
                  </a:lnTo>
                  <a:cubicBezTo>
                    <a:pt x="1052396" y="677424"/>
                    <a:pt x="1046308" y="692120"/>
                    <a:pt x="1035473" y="702955"/>
                  </a:cubicBezTo>
                  <a:cubicBezTo>
                    <a:pt x="1024638" y="713790"/>
                    <a:pt x="1009942" y="719878"/>
                    <a:pt x="994619" y="719878"/>
                  </a:cubicBezTo>
                  <a:lnTo>
                    <a:pt x="57777" y="719878"/>
                  </a:lnTo>
                  <a:cubicBezTo>
                    <a:pt x="42453" y="719878"/>
                    <a:pt x="27758" y="713790"/>
                    <a:pt x="16922" y="702955"/>
                  </a:cubicBezTo>
                  <a:cubicBezTo>
                    <a:pt x="6087" y="692120"/>
                    <a:pt x="0" y="677424"/>
                    <a:pt x="0" y="662101"/>
                  </a:cubicBezTo>
                  <a:lnTo>
                    <a:pt x="0" y="57777"/>
                  </a:lnTo>
                  <a:cubicBezTo>
                    <a:pt x="0" y="42453"/>
                    <a:pt x="6087" y="27758"/>
                    <a:pt x="16922" y="16922"/>
                  </a:cubicBezTo>
                  <a:cubicBezTo>
                    <a:pt x="27758" y="6087"/>
                    <a:pt x="42453" y="0"/>
                    <a:pt x="57777" y="0"/>
                  </a:cubicBezTo>
                  <a:close/>
                </a:path>
              </a:pathLst>
            </a:custGeom>
            <a:solidFill>
              <a:srgbClr val="F3BA92">
                <a:alpha val="49804"/>
              </a:srgbClr>
            </a:solidFill>
            <a:ln w="19050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052396" cy="719878"/>
            </a:xfrm>
            <a:prstGeom prst="rect">
              <a:avLst/>
            </a:prstGeom>
          </p:spPr>
          <p:txBody>
            <a:bodyPr lIns="25127" tIns="25127" rIns="25127" bIns="25127" rtlCol="0" anchor="ctr"/>
            <a:lstStyle/>
            <a:p>
              <a:pPr marL="0" lvl="0" indent="0" algn="ctr">
                <a:lnSpc>
                  <a:spcPts val="5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11754" y="1770729"/>
            <a:ext cx="4019906" cy="1666175"/>
            <a:chOff x="0" y="0"/>
            <a:chExt cx="1052396" cy="4361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2396" cy="436198"/>
            </a:xfrm>
            <a:custGeom>
              <a:avLst/>
              <a:gdLst/>
              <a:ahLst/>
              <a:cxnLst/>
              <a:rect l="l" t="t" r="r" b="b"/>
              <a:pathLst>
                <a:path w="1052396" h="436198">
                  <a:moveTo>
                    <a:pt x="57777" y="0"/>
                  </a:moveTo>
                  <a:lnTo>
                    <a:pt x="994619" y="0"/>
                  </a:lnTo>
                  <a:cubicBezTo>
                    <a:pt x="1009942" y="0"/>
                    <a:pt x="1024638" y="6087"/>
                    <a:pt x="1035473" y="16922"/>
                  </a:cubicBezTo>
                  <a:cubicBezTo>
                    <a:pt x="1046308" y="27758"/>
                    <a:pt x="1052396" y="42453"/>
                    <a:pt x="1052396" y="57777"/>
                  </a:cubicBezTo>
                  <a:lnTo>
                    <a:pt x="1052396" y="378421"/>
                  </a:lnTo>
                  <a:cubicBezTo>
                    <a:pt x="1052396" y="393745"/>
                    <a:pt x="1046308" y="408440"/>
                    <a:pt x="1035473" y="419276"/>
                  </a:cubicBezTo>
                  <a:cubicBezTo>
                    <a:pt x="1024638" y="430111"/>
                    <a:pt x="1009942" y="436198"/>
                    <a:pt x="994619" y="436198"/>
                  </a:cubicBezTo>
                  <a:lnTo>
                    <a:pt x="57777" y="436198"/>
                  </a:lnTo>
                  <a:cubicBezTo>
                    <a:pt x="42453" y="436198"/>
                    <a:pt x="27758" y="430111"/>
                    <a:pt x="16922" y="419276"/>
                  </a:cubicBezTo>
                  <a:cubicBezTo>
                    <a:pt x="6087" y="408440"/>
                    <a:pt x="0" y="393745"/>
                    <a:pt x="0" y="378421"/>
                  </a:cubicBezTo>
                  <a:lnTo>
                    <a:pt x="0" y="57777"/>
                  </a:lnTo>
                  <a:cubicBezTo>
                    <a:pt x="0" y="42453"/>
                    <a:pt x="6087" y="27758"/>
                    <a:pt x="16922" y="16922"/>
                  </a:cubicBezTo>
                  <a:cubicBezTo>
                    <a:pt x="27758" y="6087"/>
                    <a:pt x="42453" y="0"/>
                    <a:pt x="57777" y="0"/>
                  </a:cubicBezTo>
                  <a:close/>
                </a:path>
              </a:pathLst>
            </a:custGeom>
            <a:solidFill>
              <a:srgbClr val="F1DD9E">
                <a:alpha val="49804"/>
              </a:srgbClr>
            </a:solidFill>
            <a:ln w="19050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052396" cy="436198"/>
            </a:xfrm>
            <a:prstGeom prst="rect">
              <a:avLst/>
            </a:prstGeom>
          </p:spPr>
          <p:txBody>
            <a:bodyPr lIns="25127" tIns="25127" rIns="25127" bIns="25127" rtlCol="0" anchor="ctr"/>
            <a:lstStyle/>
            <a:p>
              <a:pPr marL="0" lvl="0" indent="0" algn="ctr">
                <a:lnSpc>
                  <a:spcPts val="5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79105" y="8043498"/>
            <a:ext cx="4052555" cy="2050620"/>
            <a:chOff x="0" y="0"/>
            <a:chExt cx="1060943" cy="5368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0943" cy="536844"/>
            </a:xfrm>
            <a:custGeom>
              <a:avLst/>
              <a:gdLst/>
              <a:ahLst/>
              <a:cxnLst/>
              <a:rect l="l" t="t" r="r" b="b"/>
              <a:pathLst>
                <a:path w="1060943" h="536844">
                  <a:moveTo>
                    <a:pt x="57311" y="0"/>
                  </a:moveTo>
                  <a:lnTo>
                    <a:pt x="1003631" y="0"/>
                  </a:lnTo>
                  <a:cubicBezTo>
                    <a:pt x="1018831" y="0"/>
                    <a:pt x="1033409" y="6038"/>
                    <a:pt x="1044157" y="16786"/>
                  </a:cubicBezTo>
                  <a:cubicBezTo>
                    <a:pt x="1054905" y="27534"/>
                    <a:pt x="1060943" y="42111"/>
                    <a:pt x="1060943" y="57311"/>
                  </a:cubicBezTo>
                  <a:lnTo>
                    <a:pt x="1060943" y="479533"/>
                  </a:lnTo>
                  <a:cubicBezTo>
                    <a:pt x="1060943" y="494733"/>
                    <a:pt x="1054905" y="509310"/>
                    <a:pt x="1044157" y="520058"/>
                  </a:cubicBezTo>
                  <a:cubicBezTo>
                    <a:pt x="1033409" y="530806"/>
                    <a:pt x="1018831" y="536844"/>
                    <a:pt x="1003631" y="536844"/>
                  </a:cubicBezTo>
                  <a:lnTo>
                    <a:pt x="57311" y="536844"/>
                  </a:lnTo>
                  <a:cubicBezTo>
                    <a:pt x="42111" y="536844"/>
                    <a:pt x="27534" y="530806"/>
                    <a:pt x="16786" y="520058"/>
                  </a:cubicBezTo>
                  <a:cubicBezTo>
                    <a:pt x="6038" y="509310"/>
                    <a:pt x="0" y="494733"/>
                    <a:pt x="0" y="479533"/>
                  </a:cubicBezTo>
                  <a:lnTo>
                    <a:pt x="0" y="57311"/>
                  </a:lnTo>
                  <a:cubicBezTo>
                    <a:pt x="0" y="42111"/>
                    <a:pt x="6038" y="27534"/>
                    <a:pt x="16786" y="16786"/>
                  </a:cubicBezTo>
                  <a:cubicBezTo>
                    <a:pt x="27534" y="6038"/>
                    <a:pt x="42111" y="0"/>
                    <a:pt x="57311" y="0"/>
                  </a:cubicBezTo>
                  <a:close/>
                </a:path>
              </a:pathLst>
            </a:custGeom>
            <a:solidFill>
              <a:srgbClr val="EEC1D3">
                <a:alpha val="49804"/>
              </a:srgbClr>
            </a:solidFill>
            <a:ln w="19050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060943" cy="536844"/>
            </a:xfrm>
            <a:prstGeom prst="rect">
              <a:avLst/>
            </a:prstGeom>
          </p:spPr>
          <p:txBody>
            <a:bodyPr lIns="25127" tIns="25127" rIns="25127" bIns="25127" rtlCol="0" anchor="ctr"/>
            <a:lstStyle/>
            <a:p>
              <a:pPr marL="0" lvl="0" indent="0" algn="ctr">
                <a:lnSpc>
                  <a:spcPts val="5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1124105">
            <a:off x="10239165" y="6954204"/>
            <a:ext cx="1037124" cy="1145418"/>
          </a:xfrm>
          <a:custGeom>
            <a:avLst/>
            <a:gdLst/>
            <a:ahLst/>
            <a:cxnLst/>
            <a:rect l="l" t="t" r="r" b="b"/>
            <a:pathLst>
              <a:path w="1037124" h="1145418">
                <a:moveTo>
                  <a:pt x="0" y="0"/>
                </a:moveTo>
                <a:lnTo>
                  <a:pt x="1037124" y="0"/>
                </a:lnTo>
                <a:lnTo>
                  <a:pt x="1037124" y="1145418"/>
                </a:lnTo>
                <a:lnTo>
                  <a:pt x="0" y="1145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305319" flipH="1" flipV="1">
            <a:off x="6957008" y="6921461"/>
            <a:ext cx="1037124" cy="1145418"/>
          </a:xfrm>
          <a:custGeom>
            <a:avLst/>
            <a:gdLst/>
            <a:ahLst/>
            <a:cxnLst/>
            <a:rect l="l" t="t" r="r" b="b"/>
            <a:pathLst>
              <a:path w="1037124" h="1145418">
                <a:moveTo>
                  <a:pt x="1037124" y="1145418"/>
                </a:moveTo>
                <a:lnTo>
                  <a:pt x="0" y="1145418"/>
                </a:lnTo>
                <a:lnTo>
                  <a:pt x="0" y="0"/>
                </a:lnTo>
                <a:lnTo>
                  <a:pt x="1037124" y="0"/>
                </a:lnTo>
                <a:lnTo>
                  <a:pt x="1037124" y="11454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5400000" flipV="1">
            <a:off x="6906970" y="5235025"/>
            <a:ext cx="497141" cy="1283698"/>
          </a:xfrm>
          <a:custGeom>
            <a:avLst/>
            <a:gdLst/>
            <a:ahLst/>
            <a:cxnLst/>
            <a:rect l="l" t="t" r="r" b="b"/>
            <a:pathLst>
              <a:path w="497141" h="1283698">
                <a:moveTo>
                  <a:pt x="0" y="1283698"/>
                </a:moveTo>
                <a:lnTo>
                  <a:pt x="497141" y="1283698"/>
                </a:lnTo>
                <a:lnTo>
                  <a:pt x="497141" y="0"/>
                </a:lnTo>
                <a:lnTo>
                  <a:pt x="0" y="0"/>
                </a:lnTo>
                <a:lnTo>
                  <a:pt x="0" y="12836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5106640">
            <a:off x="10652186" y="5237620"/>
            <a:ext cx="497141" cy="1283698"/>
          </a:xfrm>
          <a:custGeom>
            <a:avLst/>
            <a:gdLst/>
            <a:ahLst/>
            <a:cxnLst/>
            <a:rect l="l" t="t" r="r" b="b"/>
            <a:pathLst>
              <a:path w="497141" h="1283698">
                <a:moveTo>
                  <a:pt x="0" y="0"/>
                </a:moveTo>
                <a:lnTo>
                  <a:pt x="497141" y="0"/>
                </a:lnTo>
                <a:lnTo>
                  <a:pt x="497141" y="1283698"/>
                </a:lnTo>
                <a:lnTo>
                  <a:pt x="0" y="128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 flipH="1">
            <a:off x="6794311" y="3562924"/>
            <a:ext cx="1037124" cy="1145418"/>
          </a:xfrm>
          <a:custGeom>
            <a:avLst/>
            <a:gdLst/>
            <a:ahLst/>
            <a:cxnLst/>
            <a:rect l="l" t="t" r="r" b="b"/>
            <a:pathLst>
              <a:path w="1037124" h="1145418">
                <a:moveTo>
                  <a:pt x="1037124" y="0"/>
                </a:moveTo>
                <a:lnTo>
                  <a:pt x="0" y="0"/>
                </a:lnTo>
                <a:lnTo>
                  <a:pt x="0" y="1145418"/>
                </a:lnTo>
                <a:lnTo>
                  <a:pt x="1037124" y="1145418"/>
                </a:lnTo>
                <a:lnTo>
                  <a:pt x="10371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33383" y="2458756"/>
            <a:ext cx="614990" cy="781165"/>
          </a:xfrm>
          <a:custGeom>
            <a:avLst/>
            <a:gdLst/>
            <a:ahLst/>
            <a:cxnLst/>
            <a:rect l="l" t="t" r="r" b="b"/>
            <a:pathLst>
              <a:path w="614990" h="781165">
                <a:moveTo>
                  <a:pt x="0" y="0"/>
                </a:moveTo>
                <a:lnTo>
                  <a:pt x="614990" y="0"/>
                </a:lnTo>
                <a:lnTo>
                  <a:pt x="614990" y="781165"/>
                </a:lnTo>
                <a:lnTo>
                  <a:pt x="0" y="781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33383" y="5113975"/>
            <a:ext cx="614990" cy="781165"/>
          </a:xfrm>
          <a:custGeom>
            <a:avLst/>
            <a:gdLst/>
            <a:ahLst/>
            <a:cxnLst/>
            <a:rect l="l" t="t" r="r" b="b"/>
            <a:pathLst>
              <a:path w="614990" h="781165">
                <a:moveTo>
                  <a:pt x="0" y="0"/>
                </a:moveTo>
                <a:lnTo>
                  <a:pt x="614990" y="0"/>
                </a:lnTo>
                <a:lnTo>
                  <a:pt x="614990" y="781165"/>
                </a:lnTo>
                <a:lnTo>
                  <a:pt x="0" y="781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500381" y="8871522"/>
            <a:ext cx="614990" cy="781165"/>
          </a:xfrm>
          <a:custGeom>
            <a:avLst/>
            <a:gdLst/>
            <a:ahLst/>
            <a:cxnLst/>
            <a:rect l="l" t="t" r="r" b="b"/>
            <a:pathLst>
              <a:path w="614990" h="781165">
                <a:moveTo>
                  <a:pt x="0" y="0"/>
                </a:moveTo>
                <a:lnTo>
                  <a:pt x="614990" y="0"/>
                </a:lnTo>
                <a:lnTo>
                  <a:pt x="614990" y="781165"/>
                </a:lnTo>
                <a:lnTo>
                  <a:pt x="0" y="781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6071695" y="2218336"/>
            <a:ext cx="614990" cy="781165"/>
          </a:xfrm>
          <a:custGeom>
            <a:avLst/>
            <a:gdLst/>
            <a:ahLst/>
            <a:cxnLst/>
            <a:rect l="l" t="t" r="r" b="b"/>
            <a:pathLst>
              <a:path w="614990" h="781165">
                <a:moveTo>
                  <a:pt x="0" y="0"/>
                </a:moveTo>
                <a:lnTo>
                  <a:pt x="614990" y="0"/>
                </a:lnTo>
                <a:lnTo>
                  <a:pt x="614990" y="781165"/>
                </a:lnTo>
                <a:lnTo>
                  <a:pt x="0" y="781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6239627" y="5460965"/>
            <a:ext cx="614990" cy="781165"/>
          </a:xfrm>
          <a:custGeom>
            <a:avLst/>
            <a:gdLst/>
            <a:ahLst/>
            <a:cxnLst/>
            <a:rect l="l" t="t" r="r" b="b"/>
            <a:pathLst>
              <a:path w="614990" h="781165">
                <a:moveTo>
                  <a:pt x="0" y="0"/>
                </a:moveTo>
                <a:lnTo>
                  <a:pt x="614990" y="0"/>
                </a:lnTo>
                <a:lnTo>
                  <a:pt x="614990" y="781165"/>
                </a:lnTo>
                <a:lnTo>
                  <a:pt x="0" y="781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6239627" y="8725863"/>
            <a:ext cx="614990" cy="781165"/>
          </a:xfrm>
          <a:custGeom>
            <a:avLst/>
            <a:gdLst/>
            <a:ahLst/>
            <a:cxnLst/>
            <a:rect l="l" t="t" r="r" b="b"/>
            <a:pathLst>
              <a:path w="614990" h="781165">
                <a:moveTo>
                  <a:pt x="0" y="0"/>
                </a:moveTo>
                <a:lnTo>
                  <a:pt x="614990" y="0"/>
                </a:lnTo>
                <a:lnTo>
                  <a:pt x="614990" y="781165"/>
                </a:lnTo>
                <a:lnTo>
                  <a:pt x="0" y="781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7893715" y="4779453"/>
            <a:ext cx="2250017" cy="2016833"/>
          </a:xfrm>
          <a:custGeom>
            <a:avLst/>
            <a:gdLst/>
            <a:ahLst/>
            <a:cxnLst/>
            <a:rect l="l" t="t" r="r" b="b"/>
            <a:pathLst>
              <a:path w="2250017" h="2016833">
                <a:moveTo>
                  <a:pt x="0" y="0"/>
                </a:moveTo>
                <a:lnTo>
                  <a:pt x="2250016" y="0"/>
                </a:lnTo>
                <a:lnTo>
                  <a:pt x="2250016" y="2016833"/>
                </a:lnTo>
                <a:lnTo>
                  <a:pt x="0" y="201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129368" y="1572928"/>
            <a:ext cx="2457364" cy="36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9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Garet Heavy"/>
              </a:rPr>
              <a:t>INVESTMENTS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096187" y="4317919"/>
            <a:ext cx="2624023" cy="36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9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Garet Heavy"/>
              </a:rPr>
              <a:t>SUBSCRIPTIONS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14925" y="7561892"/>
            <a:ext cx="2569224" cy="36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9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Garet Heavy"/>
              </a:rPr>
              <a:t>MISCELLANEOUS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676700" y="1497422"/>
            <a:ext cx="2457364" cy="305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7"/>
              </a:lnSpc>
              <a:spcBef>
                <a:spcPct val="0"/>
              </a:spcBef>
            </a:pPr>
            <a:r>
              <a:rPr lang="en-US" sz="1891">
                <a:solidFill>
                  <a:srgbClr val="000000"/>
                </a:solidFill>
                <a:latin typeface="Garet Heavy"/>
              </a:rPr>
              <a:t>CAPEX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42972" y="4248328"/>
            <a:ext cx="2457364" cy="305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7"/>
              </a:lnSpc>
              <a:spcBef>
                <a:spcPct val="0"/>
              </a:spcBef>
            </a:pPr>
            <a:r>
              <a:rPr lang="en-US" sz="1891">
                <a:solidFill>
                  <a:srgbClr val="000000"/>
                </a:solidFill>
                <a:latin typeface="Garet Heavy"/>
              </a:rPr>
              <a:t>OPEX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693025" y="7776157"/>
            <a:ext cx="2457364" cy="305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7"/>
              </a:lnSpc>
              <a:spcBef>
                <a:spcPct val="0"/>
              </a:spcBef>
            </a:pPr>
            <a:r>
              <a:rPr lang="en-US" sz="1891">
                <a:solidFill>
                  <a:srgbClr val="000000"/>
                </a:solidFill>
                <a:latin typeface="Garet Heavy"/>
              </a:rPr>
              <a:t>OTHERS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735278" y="4941053"/>
            <a:ext cx="3847508" cy="130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B2B - SaaS</a:t>
            </a:r>
          </a:p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B2C - Buddy Programme, Career Mentorship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735278" y="2348400"/>
            <a:ext cx="3245544" cy="65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Venture Capitalists</a:t>
            </a:r>
          </a:p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Angel Investors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972156" y="8293889"/>
            <a:ext cx="3245544" cy="162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Advertisements</a:t>
            </a:r>
          </a:p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Sponsorships</a:t>
            </a:r>
          </a:p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University Partnerships</a:t>
            </a:r>
          </a:p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Bank Loans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123104" y="2106067"/>
            <a:ext cx="3597206" cy="976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Platform Development</a:t>
            </a:r>
          </a:p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In-house Data Science team</a:t>
            </a:r>
          </a:p>
        </p:txBody>
      </p:sp>
      <p:sp>
        <p:nvSpPr>
          <p:cNvPr id="42" name="Freeform 42"/>
          <p:cNvSpPr/>
          <p:nvPr/>
        </p:nvSpPr>
        <p:spPr>
          <a:xfrm rot="-9689204" flipH="1">
            <a:off x="10440124" y="3820424"/>
            <a:ext cx="1040698" cy="1149365"/>
          </a:xfrm>
          <a:custGeom>
            <a:avLst/>
            <a:gdLst/>
            <a:ahLst/>
            <a:cxnLst/>
            <a:rect l="l" t="t" r="r" b="b"/>
            <a:pathLst>
              <a:path w="1040698" h="1149365">
                <a:moveTo>
                  <a:pt x="1040699" y="0"/>
                </a:moveTo>
                <a:lnTo>
                  <a:pt x="0" y="0"/>
                </a:lnTo>
                <a:lnTo>
                  <a:pt x="0" y="1149366"/>
                </a:lnTo>
                <a:lnTo>
                  <a:pt x="1040699" y="1149366"/>
                </a:lnTo>
                <a:lnTo>
                  <a:pt x="1040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2153396" y="4795879"/>
            <a:ext cx="3597206" cy="2276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Cloud infrastructure maintenance</a:t>
            </a:r>
          </a:p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Marketing</a:t>
            </a:r>
          </a:p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Customer, Partner and Tech support</a:t>
            </a:r>
          </a:p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Buddy/ Mentor payments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446254" y="8448397"/>
            <a:ext cx="3701048" cy="130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Taxes</a:t>
            </a:r>
          </a:p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Interests and Repayments</a:t>
            </a:r>
          </a:p>
          <a:p>
            <a:pPr marL="435285" lvl="1" indent="-217643">
              <a:lnSpc>
                <a:spcPts val="2560"/>
              </a:lnSpc>
              <a:buFont typeface="Arial"/>
              <a:buChar char="•"/>
            </a:pPr>
            <a:r>
              <a:rPr lang="en-US" sz="2016" spc="50">
                <a:solidFill>
                  <a:srgbClr val="000000"/>
                </a:solidFill>
                <a:latin typeface="Garet"/>
              </a:rPr>
              <a:t>Legal Expenses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7171931" y="151394"/>
            <a:ext cx="3693583" cy="1015837"/>
            <a:chOff x="0" y="0"/>
            <a:chExt cx="853512" cy="23473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53512" cy="234739"/>
            </a:xfrm>
            <a:custGeom>
              <a:avLst/>
              <a:gdLst/>
              <a:ahLst/>
              <a:cxnLst/>
              <a:rect l="l" t="t" r="r" b="b"/>
              <a:pathLst>
                <a:path w="853512" h="234739">
                  <a:moveTo>
                    <a:pt x="23057" y="0"/>
                  </a:moveTo>
                  <a:lnTo>
                    <a:pt x="830455" y="0"/>
                  </a:lnTo>
                  <a:cubicBezTo>
                    <a:pt x="843189" y="0"/>
                    <a:pt x="853512" y="10323"/>
                    <a:pt x="853512" y="23057"/>
                  </a:cubicBezTo>
                  <a:lnTo>
                    <a:pt x="853512" y="211683"/>
                  </a:lnTo>
                  <a:cubicBezTo>
                    <a:pt x="853512" y="224416"/>
                    <a:pt x="843189" y="234739"/>
                    <a:pt x="830455" y="234739"/>
                  </a:cubicBezTo>
                  <a:lnTo>
                    <a:pt x="23057" y="234739"/>
                  </a:lnTo>
                  <a:cubicBezTo>
                    <a:pt x="10323" y="234739"/>
                    <a:pt x="0" y="224416"/>
                    <a:pt x="0" y="211683"/>
                  </a:cubicBezTo>
                  <a:lnTo>
                    <a:pt x="0" y="23057"/>
                  </a:lnTo>
                  <a:cubicBezTo>
                    <a:pt x="0" y="10323"/>
                    <a:pt x="10323" y="0"/>
                    <a:pt x="23057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853512" cy="291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4"/>
                </a:lnSpc>
              </a:pPr>
              <a:r>
                <a:rPr lang="en-US" sz="2596">
                  <a:solidFill>
                    <a:srgbClr val="FFFFFF"/>
                  </a:solidFill>
                  <a:latin typeface="Garet Bold"/>
                </a:rPr>
                <a:t>CASH FLOW MODEL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-242966" y="3540840"/>
            <a:ext cx="1922540" cy="376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4261" spc="3409">
                <a:solidFill>
                  <a:srgbClr val="09984B"/>
                </a:solidFill>
                <a:latin typeface="Dynamo Bold"/>
              </a:rPr>
              <a:t>I</a:t>
            </a:r>
          </a:p>
          <a:p>
            <a:pPr algn="ctr">
              <a:lnSpc>
                <a:spcPts val="4261"/>
              </a:lnSpc>
            </a:pPr>
            <a:r>
              <a:rPr lang="en-US" sz="4261" spc="3409">
                <a:solidFill>
                  <a:srgbClr val="09984B"/>
                </a:solidFill>
                <a:latin typeface="Dynamo Bold"/>
              </a:rPr>
              <a:t>N</a:t>
            </a:r>
          </a:p>
          <a:p>
            <a:pPr algn="ctr">
              <a:lnSpc>
                <a:spcPts val="4261"/>
              </a:lnSpc>
            </a:pPr>
            <a:r>
              <a:rPr lang="en-US" sz="4261" spc="3409">
                <a:solidFill>
                  <a:srgbClr val="09984B"/>
                </a:solidFill>
                <a:latin typeface="Dynamo Bold"/>
              </a:rPr>
              <a:t>F</a:t>
            </a:r>
          </a:p>
          <a:p>
            <a:pPr algn="ctr">
              <a:lnSpc>
                <a:spcPts val="4261"/>
              </a:lnSpc>
            </a:pPr>
            <a:r>
              <a:rPr lang="en-US" sz="4261" spc="3409">
                <a:solidFill>
                  <a:srgbClr val="09984B"/>
                </a:solidFill>
                <a:latin typeface="Dynamo Bold"/>
              </a:rPr>
              <a:t>L</a:t>
            </a:r>
          </a:p>
          <a:p>
            <a:pPr algn="ctr">
              <a:lnSpc>
                <a:spcPts val="4261"/>
              </a:lnSpc>
            </a:pPr>
            <a:r>
              <a:rPr lang="en-US" sz="4261" spc="3409">
                <a:solidFill>
                  <a:srgbClr val="09984B"/>
                </a:solidFill>
                <a:latin typeface="Dynamo Bold"/>
              </a:rPr>
              <a:t>O</a:t>
            </a:r>
          </a:p>
          <a:p>
            <a:pPr algn="ctr">
              <a:lnSpc>
                <a:spcPts val="4261"/>
              </a:lnSpc>
            </a:pPr>
            <a:r>
              <a:rPr lang="en-US" sz="4261" spc="3409">
                <a:solidFill>
                  <a:srgbClr val="09984B"/>
                </a:solidFill>
                <a:latin typeface="Dynamo Bold"/>
              </a:rPr>
              <a:t>W</a:t>
            </a:r>
          </a:p>
          <a:p>
            <a:pPr algn="ctr">
              <a:lnSpc>
                <a:spcPts val="4261"/>
              </a:lnSpc>
            </a:pPr>
            <a:endParaRPr lang="en-US" sz="4261" spc="3409">
              <a:solidFill>
                <a:srgbClr val="09984B"/>
              </a:solidFill>
              <a:latin typeface="Dynamo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6686685" y="3616163"/>
            <a:ext cx="1746137" cy="3765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9"/>
              </a:lnSpc>
            </a:pPr>
            <a:r>
              <a:rPr lang="en-US" sz="4259" spc="3407">
                <a:solidFill>
                  <a:srgbClr val="FF3E4D"/>
                </a:solidFill>
                <a:latin typeface="Dynamo Bold"/>
              </a:rPr>
              <a:t>O</a:t>
            </a:r>
          </a:p>
          <a:p>
            <a:pPr algn="ctr">
              <a:lnSpc>
                <a:spcPts val="4259"/>
              </a:lnSpc>
            </a:pPr>
            <a:r>
              <a:rPr lang="en-US" sz="4259" spc="3407">
                <a:solidFill>
                  <a:srgbClr val="FF3E4D"/>
                </a:solidFill>
                <a:latin typeface="Dynamo Bold"/>
              </a:rPr>
              <a:t>U</a:t>
            </a:r>
          </a:p>
          <a:p>
            <a:pPr algn="ctr">
              <a:lnSpc>
                <a:spcPts val="4259"/>
              </a:lnSpc>
            </a:pPr>
            <a:r>
              <a:rPr lang="en-US" sz="4259" spc="3407">
                <a:solidFill>
                  <a:srgbClr val="FF3E4D"/>
                </a:solidFill>
                <a:latin typeface="Dynamo Bold"/>
              </a:rPr>
              <a:t>T</a:t>
            </a:r>
          </a:p>
          <a:p>
            <a:pPr algn="ctr">
              <a:lnSpc>
                <a:spcPts val="4259"/>
              </a:lnSpc>
            </a:pPr>
            <a:r>
              <a:rPr lang="en-US" sz="4259" spc="3407">
                <a:solidFill>
                  <a:srgbClr val="FF3E4D"/>
                </a:solidFill>
                <a:latin typeface="Dynamo Bold"/>
              </a:rPr>
              <a:t>F</a:t>
            </a:r>
          </a:p>
          <a:p>
            <a:pPr algn="ctr">
              <a:lnSpc>
                <a:spcPts val="4259"/>
              </a:lnSpc>
            </a:pPr>
            <a:r>
              <a:rPr lang="en-US" sz="4259" spc="3407">
                <a:solidFill>
                  <a:srgbClr val="FF3E4D"/>
                </a:solidFill>
                <a:latin typeface="Dynamo Bold"/>
              </a:rPr>
              <a:t>L</a:t>
            </a:r>
          </a:p>
          <a:p>
            <a:pPr algn="ctr">
              <a:lnSpc>
                <a:spcPts val="4259"/>
              </a:lnSpc>
            </a:pPr>
            <a:r>
              <a:rPr lang="en-US" sz="4259" spc="3407">
                <a:solidFill>
                  <a:srgbClr val="FF3E4D"/>
                </a:solidFill>
                <a:latin typeface="Dynamo Bold"/>
              </a:rPr>
              <a:t>O</a:t>
            </a:r>
          </a:p>
          <a:p>
            <a:pPr algn="ctr">
              <a:lnSpc>
                <a:spcPts val="4259"/>
              </a:lnSpc>
            </a:pPr>
            <a:r>
              <a:rPr lang="en-US" sz="4259" spc="3407">
                <a:solidFill>
                  <a:srgbClr val="FF3E4D"/>
                </a:solidFill>
                <a:latin typeface="Dynamo Bold"/>
              </a:rPr>
              <a:t>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1190" y="542508"/>
            <a:ext cx="7004588" cy="4678783"/>
            <a:chOff x="0" y="0"/>
            <a:chExt cx="2083838" cy="1391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838" cy="1391920"/>
            </a:xfrm>
            <a:custGeom>
              <a:avLst/>
              <a:gdLst/>
              <a:ahLst/>
              <a:cxnLst/>
              <a:rect l="l" t="t" r="r" b="b"/>
              <a:pathLst>
                <a:path w="2083838" h="1391920">
                  <a:moveTo>
                    <a:pt x="1959378" y="1391920"/>
                  </a:moveTo>
                  <a:lnTo>
                    <a:pt x="124460" y="1391920"/>
                  </a:lnTo>
                  <a:cubicBezTo>
                    <a:pt x="55880" y="1391920"/>
                    <a:pt x="0" y="1336040"/>
                    <a:pt x="0" y="1267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59378" y="0"/>
                  </a:lnTo>
                  <a:cubicBezTo>
                    <a:pt x="2027958" y="0"/>
                    <a:pt x="2083838" y="55880"/>
                    <a:pt x="2083838" y="124460"/>
                  </a:cubicBezTo>
                  <a:lnTo>
                    <a:pt x="2083838" y="1267460"/>
                  </a:lnTo>
                  <a:cubicBezTo>
                    <a:pt x="2083838" y="1336040"/>
                    <a:pt x="2027958" y="1391920"/>
                    <a:pt x="1959378" y="1391920"/>
                  </a:cubicBezTo>
                  <a:close/>
                </a:path>
              </a:pathLst>
            </a:custGeom>
            <a:solidFill>
              <a:srgbClr val="09984B">
                <a:alpha val="2784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163406" y="542508"/>
            <a:ext cx="7023404" cy="4678783"/>
            <a:chOff x="0" y="0"/>
            <a:chExt cx="2089436" cy="1391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89436" cy="1391920"/>
            </a:xfrm>
            <a:custGeom>
              <a:avLst/>
              <a:gdLst/>
              <a:ahLst/>
              <a:cxnLst/>
              <a:rect l="l" t="t" r="r" b="b"/>
              <a:pathLst>
                <a:path w="2089436" h="1391920">
                  <a:moveTo>
                    <a:pt x="1964976" y="1391920"/>
                  </a:moveTo>
                  <a:lnTo>
                    <a:pt x="124460" y="1391920"/>
                  </a:lnTo>
                  <a:cubicBezTo>
                    <a:pt x="55880" y="1391920"/>
                    <a:pt x="0" y="1336040"/>
                    <a:pt x="0" y="1267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4976" y="0"/>
                  </a:lnTo>
                  <a:cubicBezTo>
                    <a:pt x="2033556" y="0"/>
                    <a:pt x="2089436" y="55880"/>
                    <a:pt x="2089436" y="124460"/>
                  </a:cubicBezTo>
                  <a:lnTo>
                    <a:pt x="2089436" y="1267460"/>
                  </a:lnTo>
                  <a:cubicBezTo>
                    <a:pt x="2089436" y="1336040"/>
                    <a:pt x="2033556" y="1391920"/>
                    <a:pt x="1964976" y="1391920"/>
                  </a:cubicBezTo>
                  <a:close/>
                </a:path>
              </a:pathLst>
            </a:custGeom>
            <a:solidFill>
              <a:srgbClr val="0097B2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01190" y="5278917"/>
            <a:ext cx="7004588" cy="4678783"/>
            <a:chOff x="0" y="0"/>
            <a:chExt cx="2083838" cy="1391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3838" cy="1391920"/>
            </a:xfrm>
            <a:custGeom>
              <a:avLst/>
              <a:gdLst/>
              <a:ahLst/>
              <a:cxnLst/>
              <a:rect l="l" t="t" r="r" b="b"/>
              <a:pathLst>
                <a:path w="2083838" h="1391920">
                  <a:moveTo>
                    <a:pt x="1959378" y="1391920"/>
                  </a:moveTo>
                  <a:lnTo>
                    <a:pt x="124460" y="1391920"/>
                  </a:lnTo>
                  <a:cubicBezTo>
                    <a:pt x="55880" y="1391920"/>
                    <a:pt x="0" y="1336040"/>
                    <a:pt x="0" y="1267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59378" y="0"/>
                  </a:lnTo>
                  <a:cubicBezTo>
                    <a:pt x="2027958" y="0"/>
                    <a:pt x="2083838" y="55880"/>
                    <a:pt x="2083838" y="124460"/>
                  </a:cubicBezTo>
                  <a:lnTo>
                    <a:pt x="2083838" y="1267460"/>
                  </a:lnTo>
                  <a:cubicBezTo>
                    <a:pt x="2083838" y="1336040"/>
                    <a:pt x="2027958" y="1391920"/>
                    <a:pt x="1959378" y="1391920"/>
                  </a:cubicBezTo>
                  <a:close/>
                </a:path>
              </a:pathLst>
            </a:custGeom>
            <a:solidFill>
              <a:srgbClr val="FADE43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63406" y="5278917"/>
            <a:ext cx="7023404" cy="4678783"/>
            <a:chOff x="0" y="0"/>
            <a:chExt cx="2089436" cy="13919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89436" cy="1391920"/>
            </a:xfrm>
            <a:custGeom>
              <a:avLst/>
              <a:gdLst/>
              <a:ahLst/>
              <a:cxnLst/>
              <a:rect l="l" t="t" r="r" b="b"/>
              <a:pathLst>
                <a:path w="2089436" h="1391920">
                  <a:moveTo>
                    <a:pt x="1964976" y="1391920"/>
                  </a:moveTo>
                  <a:lnTo>
                    <a:pt x="124460" y="1391920"/>
                  </a:lnTo>
                  <a:cubicBezTo>
                    <a:pt x="55880" y="1391920"/>
                    <a:pt x="0" y="1336040"/>
                    <a:pt x="0" y="1267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4976" y="0"/>
                  </a:lnTo>
                  <a:cubicBezTo>
                    <a:pt x="2033556" y="0"/>
                    <a:pt x="2089436" y="55880"/>
                    <a:pt x="2089436" y="124460"/>
                  </a:cubicBezTo>
                  <a:lnTo>
                    <a:pt x="2089436" y="1267460"/>
                  </a:lnTo>
                  <a:cubicBezTo>
                    <a:pt x="2089436" y="1336040"/>
                    <a:pt x="2033556" y="1391920"/>
                    <a:pt x="1964976" y="1391920"/>
                  </a:cubicBezTo>
                  <a:close/>
                </a:path>
              </a:pathLst>
            </a:custGeom>
            <a:solidFill>
              <a:srgbClr val="E5412C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19052" y="4025361"/>
            <a:ext cx="2829968" cy="282996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AutoShape 12"/>
          <p:cNvSpPr/>
          <p:nvPr/>
        </p:nvSpPr>
        <p:spPr>
          <a:xfrm>
            <a:off x="8586621" y="4559547"/>
            <a:ext cx="984361" cy="0"/>
          </a:xfrm>
          <a:prstGeom prst="line">
            <a:avLst/>
          </a:prstGeom>
          <a:ln w="38100" cap="rnd">
            <a:solidFill>
              <a:srgbClr val="D762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164574" y="4844736"/>
            <a:ext cx="3763710" cy="108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8"/>
              </a:lnSpc>
            </a:pPr>
            <a:r>
              <a:rPr lang="en-US" sz="3746" spc="374">
                <a:solidFill>
                  <a:srgbClr val="301906"/>
                </a:solidFill>
                <a:latin typeface="Garet Bold"/>
              </a:rPr>
              <a:t>SWOT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04236" y="836283"/>
            <a:ext cx="2398497" cy="3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78"/>
              </a:lnSpc>
              <a:spcBef>
                <a:spcPct val="0"/>
              </a:spcBef>
            </a:pPr>
            <a:r>
              <a:rPr lang="en-US" sz="2697" spc="134">
                <a:solidFill>
                  <a:srgbClr val="301906"/>
                </a:solidFill>
                <a:latin typeface="Garet Bold"/>
              </a:rPr>
              <a:t>STRENGTHS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55588" y="836283"/>
            <a:ext cx="2639039" cy="3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78"/>
              </a:lnSpc>
              <a:spcBef>
                <a:spcPct val="0"/>
              </a:spcBef>
            </a:pPr>
            <a:r>
              <a:rPr lang="en-US" sz="2697" spc="134">
                <a:solidFill>
                  <a:srgbClr val="301906"/>
                </a:solidFill>
                <a:latin typeface="Garet Bold"/>
              </a:rPr>
              <a:t>WEAKNESSES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77503" y="1690812"/>
            <a:ext cx="5954190" cy="233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435" lvl="1" indent="-291218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Personalised individual centric career mentorship</a:t>
            </a:r>
          </a:p>
          <a:p>
            <a:pPr marL="582435" lvl="1" indent="-291218" algn="just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Mapping Mentees with the right Mentors (through AI)</a:t>
            </a:r>
          </a:p>
          <a:p>
            <a:pPr marL="582435" lvl="1" indent="-291218" algn="just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AI/ ML based CRM systems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40904" y="1690812"/>
            <a:ext cx="6172871" cy="327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435" lvl="1" indent="-291218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Initial investment to build and maintain CRM system</a:t>
            </a:r>
          </a:p>
          <a:p>
            <a:pPr marL="582435" lvl="1" indent="-291218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Mentor vetting process</a:t>
            </a:r>
          </a:p>
          <a:p>
            <a:pPr marL="582435" lvl="1" indent="-291218" algn="just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Initial mentor availability</a:t>
            </a:r>
          </a:p>
          <a:p>
            <a:pPr marL="582435" lvl="1" indent="-291218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Education Consultants resistance to adapt to new CRM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97853" y="5558289"/>
            <a:ext cx="3113491" cy="3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78"/>
              </a:lnSpc>
              <a:spcBef>
                <a:spcPct val="0"/>
              </a:spcBef>
            </a:pPr>
            <a:r>
              <a:rPr lang="en-US" sz="2697" spc="134">
                <a:solidFill>
                  <a:srgbClr val="301906"/>
                </a:solidFill>
                <a:latin typeface="Garet Bold"/>
              </a:rPr>
              <a:t>OPPORTUNITIES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77503" y="6472602"/>
            <a:ext cx="5954190" cy="233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435" lvl="1" indent="-291218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Promote Universities</a:t>
            </a:r>
          </a:p>
          <a:p>
            <a:pPr marL="582435" lvl="1" indent="-291218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AI/ ML based talent assessments for potential employers</a:t>
            </a:r>
          </a:p>
          <a:p>
            <a:pPr marL="582435" lvl="1" indent="-291218" algn="l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Advertisements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40904" y="6505544"/>
            <a:ext cx="6172871" cy="233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435" lvl="1" indent="-291218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LinkedIn mentorship feature</a:t>
            </a:r>
          </a:p>
          <a:p>
            <a:pPr marL="582435" lvl="1" indent="-291218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Offline mentorship bypassing the platform</a:t>
            </a:r>
          </a:p>
          <a:p>
            <a:pPr marL="582435" lvl="1" indent="-291218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00000"/>
                </a:solidFill>
                <a:latin typeface="Garet"/>
              </a:rPr>
              <a:t>New competitors with deep pockets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04262" y="5558289"/>
            <a:ext cx="1890365" cy="3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78"/>
              </a:lnSpc>
              <a:spcBef>
                <a:spcPct val="0"/>
              </a:spcBef>
            </a:pPr>
            <a:r>
              <a:rPr lang="en-US" sz="2697" spc="134">
                <a:solidFill>
                  <a:srgbClr val="301906"/>
                </a:solidFill>
                <a:latin typeface="Garet Bold"/>
              </a:rPr>
              <a:t>THREATS</a:t>
            </a:r>
          </a:p>
        </p:txBody>
      </p:sp>
      <p:sp>
        <p:nvSpPr>
          <p:cNvPr id="22" name="AutoShape 22"/>
          <p:cNvSpPr/>
          <p:nvPr/>
        </p:nvSpPr>
        <p:spPr>
          <a:xfrm>
            <a:off x="8586621" y="6331555"/>
            <a:ext cx="984361" cy="0"/>
          </a:xfrm>
          <a:prstGeom prst="line">
            <a:avLst/>
          </a:prstGeom>
          <a:ln w="38100" cap="rnd">
            <a:solidFill>
              <a:srgbClr val="D762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766996"/>
              </p:ext>
            </p:extLst>
          </p:nvPr>
        </p:nvGraphicFramePr>
        <p:xfrm>
          <a:off x="1135794" y="1657108"/>
          <a:ext cx="15873982" cy="5467592"/>
        </p:xfrm>
        <a:graphic>
          <a:graphicData uri="http://schemas.openxmlformats.org/drawingml/2006/table">
            <a:tbl>
              <a:tblPr/>
              <a:tblGrid>
                <a:gridCol w="1809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7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4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45333"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FFFFFF"/>
                          </a:solidFill>
                          <a:latin typeface="Garet Bold"/>
                        </a:rPr>
                        <a:t>Product/</a:t>
                      </a:r>
                      <a:endParaRPr lang="en-US" sz="1100"/>
                    </a:p>
                    <a:p>
                      <a:pPr algn="ctr">
                        <a:lnSpc>
                          <a:spcPts val="2555"/>
                        </a:lnSpc>
                      </a:pPr>
                      <a:r>
                        <a:rPr lang="en-US" sz="1825">
                          <a:solidFill>
                            <a:srgbClr val="FFFFFF"/>
                          </a:solidFill>
                          <a:latin typeface="Garet Bold"/>
                        </a:rPr>
                        <a:t>Services</a:t>
                      </a:r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3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FFFFFF"/>
                          </a:solidFill>
                          <a:latin typeface="Garet Bold"/>
                        </a:rPr>
                        <a:t>SaaS</a:t>
                      </a:r>
                      <a:endParaRPr lang="en-US" sz="1100"/>
                    </a:p>
                    <a:p>
                      <a:pPr algn="ctr">
                        <a:lnSpc>
                          <a:spcPts val="1703"/>
                        </a:lnSpc>
                      </a:pPr>
                      <a:r>
                        <a:rPr lang="en-US" sz="1216">
                          <a:solidFill>
                            <a:srgbClr val="FFFFFF"/>
                          </a:solidFill>
                          <a:latin typeface="Garet Bold"/>
                        </a:rPr>
                        <a:t>Student Management System</a:t>
                      </a:r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3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FFFFFF"/>
                          </a:solidFill>
                          <a:latin typeface="Garet Bold"/>
                        </a:rPr>
                        <a:t>Buddy</a:t>
                      </a:r>
                      <a:endParaRPr lang="en-US" sz="1100"/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3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FFFFFF"/>
                          </a:solidFill>
                          <a:latin typeface="Garet Bold"/>
                        </a:rPr>
                        <a:t>Education Counselling</a:t>
                      </a:r>
                      <a:endParaRPr lang="en-US" sz="1100"/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38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FFFFFF"/>
                          </a:solidFill>
                          <a:latin typeface="Garet Bold"/>
                        </a:rPr>
                        <a:t>Career Mentorship</a:t>
                      </a:r>
                      <a:endParaRPr lang="en-US" sz="1100"/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3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644"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 Bold"/>
                        </a:rPr>
                        <a:t>Free Tier</a:t>
                      </a:r>
                      <a:endParaRPr lang="en-US" sz="1100"/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Up to 20,000 student records</a:t>
                      </a:r>
                      <a:endParaRPr lang="en-US" sz="1100"/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394035" lvl="1" indent="-197017" algn="l">
                        <a:lnSpc>
                          <a:spcPts val="255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AI generated recommendations</a:t>
                      </a:r>
                      <a:endParaRPr lang="en-US" sz="1100"/>
                    </a:p>
                    <a:p>
                      <a:pPr marL="394035" lvl="1" indent="-197017">
                        <a:lnSpc>
                          <a:spcPts val="2555"/>
                        </a:lnSpc>
                        <a:buFont typeface="Arial"/>
                        <a:buChar char="•"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Meet 1 free buddy upon sign-up</a:t>
                      </a:r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All services available</a:t>
                      </a:r>
                      <a:endParaRPr lang="en-US" sz="1100"/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-</a:t>
                      </a:r>
                      <a:endParaRPr lang="en-US" sz="1100"/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1586"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 Bold"/>
                        </a:rPr>
                        <a:t>Paid Tier</a:t>
                      </a:r>
                      <a:endParaRPr lang="en-US" sz="1100"/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Pay-per-student Record</a:t>
                      </a:r>
                      <a:endParaRPr lang="en-US" sz="1100"/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marL="394035" lvl="1" indent="-197017" algn="l">
                        <a:lnSpc>
                          <a:spcPts val="255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Monthly subscription - Meet 5 Buddies</a:t>
                      </a:r>
                      <a:endParaRPr lang="en-US" sz="1100"/>
                    </a:p>
                    <a:p>
                      <a:pPr marL="394035" lvl="1" indent="-197017">
                        <a:lnSpc>
                          <a:spcPts val="2555"/>
                        </a:lnSpc>
                        <a:buFont typeface="Arial"/>
                        <a:buChar char="•"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Pay-per-buddy</a:t>
                      </a:r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  <a:defRPr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-</a:t>
                      </a:r>
                      <a:endParaRPr lang="en-US" sz="1100"/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marL="394035" lvl="1" indent="-197017" algn="l">
                        <a:lnSpc>
                          <a:spcPts val="255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Pay-per-mentor</a:t>
                      </a:r>
                      <a:endParaRPr lang="en-US" sz="1100"/>
                    </a:p>
                    <a:p>
                      <a:pPr marL="394035" lvl="1" indent="-197017">
                        <a:lnSpc>
                          <a:spcPts val="2555"/>
                        </a:lnSpc>
                        <a:buFont typeface="Arial"/>
                        <a:buChar char="•"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Monthly subscription - Tailored list of Courses/ Certifications/ Milestones</a:t>
                      </a:r>
                    </a:p>
                    <a:p>
                      <a:pPr marL="394035" lvl="1" indent="-197017">
                        <a:lnSpc>
                          <a:spcPts val="2555"/>
                        </a:lnSpc>
                        <a:buFont typeface="Arial"/>
                        <a:buChar char="•"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Mock interviews</a:t>
                      </a:r>
                    </a:p>
                    <a:p>
                      <a:pPr marL="394035" lvl="1" indent="-197017">
                        <a:lnSpc>
                          <a:spcPts val="2555"/>
                        </a:lnSpc>
                        <a:buFont typeface="Arial"/>
                        <a:buChar char="•"/>
                      </a:pPr>
                      <a:r>
                        <a:rPr lang="en-US" sz="1825">
                          <a:solidFill>
                            <a:srgbClr val="000000"/>
                          </a:solidFill>
                          <a:latin typeface="Garet"/>
                        </a:rPr>
                        <a:t>AI Progress Manager</a:t>
                      </a:r>
                    </a:p>
                  </a:txBody>
                  <a:tcPr marL="239541" marR="239541" marT="239541" marB="239541" anchor="ctr">
                    <a:lnL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682594" y="5325585"/>
            <a:ext cx="702162" cy="371268"/>
          </a:xfrm>
          <a:custGeom>
            <a:avLst/>
            <a:gdLst/>
            <a:ahLst/>
            <a:cxnLst/>
            <a:rect l="l" t="t" r="r" b="b"/>
            <a:pathLst>
              <a:path w="702162" h="371268">
                <a:moveTo>
                  <a:pt x="0" y="0"/>
                </a:moveTo>
                <a:lnTo>
                  <a:pt x="702162" y="0"/>
                </a:lnTo>
                <a:lnTo>
                  <a:pt x="702162" y="371268"/>
                </a:lnTo>
                <a:lnTo>
                  <a:pt x="0" y="3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397325" y="108703"/>
            <a:ext cx="3346827" cy="996197"/>
            <a:chOff x="0" y="0"/>
            <a:chExt cx="788631" cy="2347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8631" cy="234739"/>
            </a:xfrm>
            <a:custGeom>
              <a:avLst/>
              <a:gdLst/>
              <a:ahLst/>
              <a:cxnLst/>
              <a:rect l="l" t="t" r="r" b="b"/>
              <a:pathLst>
                <a:path w="788631" h="234739">
                  <a:moveTo>
                    <a:pt x="25445" y="0"/>
                  </a:moveTo>
                  <a:lnTo>
                    <a:pt x="763185" y="0"/>
                  </a:lnTo>
                  <a:cubicBezTo>
                    <a:pt x="769934" y="0"/>
                    <a:pt x="776406" y="2681"/>
                    <a:pt x="781178" y="7453"/>
                  </a:cubicBezTo>
                  <a:cubicBezTo>
                    <a:pt x="785950" y="12225"/>
                    <a:pt x="788631" y="18697"/>
                    <a:pt x="788631" y="25445"/>
                  </a:cubicBezTo>
                  <a:lnTo>
                    <a:pt x="788631" y="209294"/>
                  </a:lnTo>
                  <a:cubicBezTo>
                    <a:pt x="788631" y="216042"/>
                    <a:pt x="785950" y="222515"/>
                    <a:pt x="781178" y="227286"/>
                  </a:cubicBezTo>
                  <a:cubicBezTo>
                    <a:pt x="776406" y="232058"/>
                    <a:pt x="769934" y="234739"/>
                    <a:pt x="763185" y="234739"/>
                  </a:cubicBezTo>
                  <a:lnTo>
                    <a:pt x="25445" y="234739"/>
                  </a:lnTo>
                  <a:cubicBezTo>
                    <a:pt x="18697" y="234739"/>
                    <a:pt x="12225" y="232058"/>
                    <a:pt x="7453" y="227286"/>
                  </a:cubicBezTo>
                  <a:cubicBezTo>
                    <a:pt x="2681" y="222515"/>
                    <a:pt x="0" y="216042"/>
                    <a:pt x="0" y="209294"/>
                  </a:cubicBezTo>
                  <a:lnTo>
                    <a:pt x="0" y="25445"/>
                  </a:lnTo>
                  <a:cubicBezTo>
                    <a:pt x="0" y="18697"/>
                    <a:pt x="2681" y="12225"/>
                    <a:pt x="7453" y="7453"/>
                  </a:cubicBezTo>
                  <a:cubicBezTo>
                    <a:pt x="12225" y="2681"/>
                    <a:pt x="18697" y="0"/>
                    <a:pt x="25445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88631" cy="291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4"/>
                </a:lnSpc>
              </a:pPr>
              <a:r>
                <a:rPr lang="en-US" sz="2596">
                  <a:solidFill>
                    <a:srgbClr val="FFFFFF"/>
                  </a:solidFill>
                  <a:latin typeface="Garet Bold"/>
                </a:rPr>
                <a:t>PRICING MODEL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78225" y="8469177"/>
            <a:ext cx="2936294" cy="963908"/>
            <a:chOff x="0" y="0"/>
            <a:chExt cx="691895" cy="2271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1895" cy="227131"/>
            </a:xfrm>
            <a:custGeom>
              <a:avLst/>
              <a:gdLst/>
              <a:ahLst/>
              <a:cxnLst/>
              <a:rect l="l" t="t" r="r" b="b"/>
              <a:pathLst>
                <a:path w="691895" h="227131">
                  <a:moveTo>
                    <a:pt x="29003" y="0"/>
                  </a:moveTo>
                  <a:lnTo>
                    <a:pt x="662892" y="0"/>
                  </a:lnTo>
                  <a:cubicBezTo>
                    <a:pt x="670584" y="0"/>
                    <a:pt x="677961" y="3056"/>
                    <a:pt x="683400" y="8495"/>
                  </a:cubicBezTo>
                  <a:cubicBezTo>
                    <a:pt x="688839" y="13934"/>
                    <a:pt x="691895" y="21311"/>
                    <a:pt x="691895" y="29003"/>
                  </a:cubicBezTo>
                  <a:lnTo>
                    <a:pt x="691895" y="198128"/>
                  </a:lnTo>
                  <a:cubicBezTo>
                    <a:pt x="691895" y="205820"/>
                    <a:pt x="688839" y="213197"/>
                    <a:pt x="683400" y="218636"/>
                  </a:cubicBezTo>
                  <a:cubicBezTo>
                    <a:pt x="677961" y="224075"/>
                    <a:pt x="670584" y="227131"/>
                    <a:pt x="662892" y="227131"/>
                  </a:cubicBezTo>
                  <a:lnTo>
                    <a:pt x="29003" y="227131"/>
                  </a:lnTo>
                  <a:cubicBezTo>
                    <a:pt x="21311" y="227131"/>
                    <a:pt x="13934" y="224075"/>
                    <a:pt x="8495" y="218636"/>
                  </a:cubicBezTo>
                  <a:cubicBezTo>
                    <a:pt x="3056" y="213197"/>
                    <a:pt x="0" y="205820"/>
                    <a:pt x="0" y="198128"/>
                  </a:cubicBezTo>
                  <a:lnTo>
                    <a:pt x="0" y="29003"/>
                  </a:lnTo>
                  <a:cubicBezTo>
                    <a:pt x="0" y="21311"/>
                    <a:pt x="3056" y="13934"/>
                    <a:pt x="8495" y="8495"/>
                  </a:cubicBezTo>
                  <a:cubicBezTo>
                    <a:pt x="13934" y="3056"/>
                    <a:pt x="21311" y="0"/>
                    <a:pt x="29003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691895" cy="284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Garet Bold"/>
                </a:rPr>
                <a:t>TECHNOLOGIES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012087" y="8015901"/>
            <a:ext cx="2207742" cy="2137359"/>
          </a:xfrm>
          <a:custGeom>
            <a:avLst/>
            <a:gdLst/>
            <a:ahLst/>
            <a:cxnLst/>
            <a:rect l="l" t="t" r="r" b="b"/>
            <a:pathLst>
              <a:path w="2207742" h="2137359">
                <a:moveTo>
                  <a:pt x="0" y="0"/>
                </a:moveTo>
                <a:lnTo>
                  <a:pt x="2207741" y="0"/>
                </a:lnTo>
                <a:lnTo>
                  <a:pt x="2207741" y="2137359"/>
                </a:lnTo>
                <a:lnTo>
                  <a:pt x="0" y="2137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362" t="-653" r="-12030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262265" y="8284069"/>
            <a:ext cx="1455560" cy="1869191"/>
            <a:chOff x="0" y="0"/>
            <a:chExt cx="1940747" cy="2492255"/>
          </a:xfrm>
        </p:grpSpPr>
        <p:sp>
          <p:nvSpPr>
            <p:cNvPr id="12" name="Freeform 12"/>
            <p:cNvSpPr/>
            <p:nvPr/>
          </p:nvSpPr>
          <p:spPr>
            <a:xfrm>
              <a:off x="44811" y="0"/>
              <a:ext cx="1778833" cy="1778833"/>
            </a:xfrm>
            <a:custGeom>
              <a:avLst/>
              <a:gdLst/>
              <a:ahLst/>
              <a:cxnLst/>
              <a:rect l="l" t="t" r="r" b="b"/>
              <a:pathLst>
                <a:path w="1778833" h="1778833">
                  <a:moveTo>
                    <a:pt x="0" y="0"/>
                  </a:moveTo>
                  <a:lnTo>
                    <a:pt x="1778833" y="0"/>
                  </a:lnTo>
                  <a:lnTo>
                    <a:pt x="1778833" y="1778833"/>
                  </a:lnTo>
                  <a:lnTo>
                    <a:pt x="0" y="1778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88452"/>
              <a:ext cx="1940747" cy="503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76"/>
                </a:lnSpc>
              </a:pPr>
              <a:r>
                <a:rPr lang="en-US" sz="2862">
                  <a:solidFill>
                    <a:srgbClr val="000000"/>
                  </a:solidFill>
                  <a:latin typeface="Garet"/>
                </a:rPr>
                <a:t>AI/ ML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7696200" y="8214745"/>
            <a:ext cx="0" cy="1915443"/>
          </a:xfrm>
          <a:prstGeom prst="line">
            <a:avLst/>
          </a:prstGeom>
          <a:ln w="57150" cap="flat">
            <a:solidFill>
              <a:srgbClr val="8C929B">
                <a:alpha val="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V="1">
            <a:off x="10245576" y="8225920"/>
            <a:ext cx="0" cy="1915443"/>
          </a:xfrm>
          <a:prstGeom prst="line">
            <a:avLst/>
          </a:prstGeom>
          <a:ln w="57150" cap="flat">
            <a:solidFill>
              <a:srgbClr val="8C929B">
                <a:alpha val="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451334" y="8397517"/>
            <a:ext cx="2596222" cy="1460375"/>
          </a:xfrm>
          <a:custGeom>
            <a:avLst/>
            <a:gdLst/>
            <a:ahLst/>
            <a:cxnLst/>
            <a:rect l="l" t="t" r="r" b="b"/>
            <a:pathLst>
              <a:path w="2596222" h="1460375">
                <a:moveTo>
                  <a:pt x="0" y="0"/>
                </a:moveTo>
                <a:lnTo>
                  <a:pt x="2596222" y="0"/>
                </a:lnTo>
                <a:lnTo>
                  <a:pt x="2596222" y="1460376"/>
                </a:lnTo>
                <a:lnTo>
                  <a:pt x="0" y="1460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13303345" y="8225920"/>
            <a:ext cx="0" cy="1915443"/>
          </a:xfrm>
          <a:prstGeom prst="line">
            <a:avLst/>
          </a:prstGeom>
          <a:ln w="57150" cap="flat">
            <a:solidFill>
              <a:srgbClr val="8C929B">
                <a:alpha val="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544141" y="8250272"/>
            <a:ext cx="3192900" cy="1796006"/>
          </a:xfrm>
          <a:custGeom>
            <a:avLst/>
            <a:gdLst/>
            <a:ahLst/>
            <a:cxnLst/>
            <a:rect l="l" t="t" r="r" b="b"/>
            <a:pathLst>
              <a:path w="3192900" h="1796006">
                <a:moveTo>
                  <a:pt x="0" y="0"/>
                </a:moveTo>
                <a:lnTo>
                  <a:pt x="3192900" y="0"/>
                </a:lnTo>
                <a:lnTo>
                  <a:pt x="3192900" y="1796006"/>
                </a:lnTo>
                <a:lnTo>
                  <a:pt x="0" y="1796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H="1" flipV="1">
            <a:off x="1278225" y="7754425"/>
            <a:ext cx="15731551" cy="0"/>
          </a:xfrm>
          <a:prstGeom prst="line">
            <a:avLst/>
          </a:prstGeom>
          <a:ln w="57150" cap="flat">
            <a:solidFill>
              <a:srgbClr val="8C929B">
                <a:alpha val="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giving a high five to another person&#10;&#10;Description automatically generated">
            <a:extLst>
              <a:ext uri="{FF2B5EF4-FFF2-40B4-BE49-F238E27FC236}">
                <a16:creationId xmlns:a16="http://schemas.microsoft.com/office/drawing/2014/main" id="{B7927084-A9B9-4BA4-45F9-E9B5A7B4E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7"/>
            <a:ext cx="10287000" cy="10287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45F49810-5BC3-F576-7A61-CD5CD00ED630}"/>
              </a:ext>
            </a:extLst>
          </p:cNvPr>
          <p:cNvSpPr txBox="1"/>
          <p:nvPr/>
        </p:nvSpPr>
        <p:spPr>
          <a:xfrm>
            <a:off x="10088448" y="3167788"/>
            <a:ext cx="7596998" cy="378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994"/>
              </a:lnSpc>
            </a:pPr>
            <a:r>
              <a:rPr lang="en-US" sz="14994">
                <a:solidFill>
                  <a:srgbClr val="034172"/>
                </a:solidFill>
                <a:latin typeface="Hagrid Bold"/>
              </a:rPr>
              <a:t>THANK </a:t>
            </a:r>
          </a:p>
          <a:p>
            <a:pPr algn="ctr">
              <a:lnSpc>
                <a:spcPts val="14493"/>
              </a:lnSpc>
            </a:pPr>
            <a:r>
              <a:rPr lang="en-US" sz="14493">
                <a:solidFill>
                  <a:srgbClr val="034172"/>
                </a:solidFill>
                <a:latin typeface="Hagrid Bold"/>
              </a:rPr>
              <a:t>YOU!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TECHNOLOGIES</dc:title>
  <cp:revision>2</cp:revision>
  <dcterms:created xsi:type="dcterms:W3CDTF">2006-08-16T00:00:00Z</dcterms:created>
  <dcterms:modified xsi:type="dcterms:W3CDTF">2024-03-04T17:32:28Z</dcterms:modified>
  <dc:identifier>DAF966aK3TY</dc:identifier>
</cp:coreProperties>
</file>